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86" r:id="rId3"/>
    <p:sldId id="28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61" r:id="rId26"/>
    <p:sldId id="258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273C"/>
    <a:srgbClr val="00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928E3-811D-4638-A962-B8D9CD80ADE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A963F9C-840F-49FC-8078-3F5985ED92B4}">
      <dgm:prSet phldrT="[Text]" custT="1"/>
      <dgm:spPr/>
      <dgm:t>
        <a:bodyPr/>
        <a:lstStyle/>
        <a:p>
          <a:r>
            <a:rPr lang="sr-Cyrl-RS" sz="2000" b="1" dirty="0" smtClean="0"/>
            <a:t>Подаци</a:t>
          </a:r>
          <a:endParaRPr lang="en-US" sz="2000" b="1" dirty="0"/>
        </a:p>
      </dgm:t>
    </dgm:pt>
    <dgm:pt modelId="{2931EECB-27AD-4496-8FBD-920D75A2AF7F}" type="parTrans" cxnId="{EFD44B26-F7AD-4FED-9928-3C14784835A7}">
      <dgm:prSet/>
      <dgm:spPr/>
      <dgm:t>
        <a:bodyPr/>
        <a:lstStyle/>
        <a:p>
          <a:endParaRPr lang="en-US"/>
        </a:p>
      </dgm:t>
    </dgm:pt>
    <dgm:pt modelId="{B8DD9292-7611-4F9B-892E-7AAAE003D4F5}" type="sibTrans" cxnId="{EFD44B26-F7AD-4FED-9928-3C14784835A7}">
      <dgm:prSet/>
      <dgm:spPr/>
      <dgm:t>
        <a:bodyPr/>
        <a:lstStyle/>
        <a:p>
          <a:endParaRPr lang="en-US"/>
        </a:p>
      </dgm:t>
    </dgm:pt>
    <dgm:pt modelId="{E1F23AF0-4E23-4882-9422-D74BDAF5056F}">
      <dgm:prSet phldrT="[Text]" custT="1"/>
      <dgm:spPr/>
      <dgm:t>
        <a:bodyPr/>
        <a:lstStyle/>
        <a:p>
          <a:r>
            <a:rPr lang="sr-Cyrl-RS" sz="2000" b="1" dirty="0" smtClean="0"/>
            <a:t>Евиденција</a:t>
          </a:r>
        </a:p>
        <a:p>
          <a:r>
            <a:rPr lang="sr-Cyrl-RS" sz="2000" b="1" dirty="0" smtClean="0"/>
            <a:t>Табеле</a:t>
          </a:r>
          <a:endParaRPr lang="en-US" sz="2000" b="1" dirty="0"/>
        </a:p>
      </dgm:t>
    </dgm:pt>
    <dgm:pt modelId="{ABF20F4A-B7D4-4F54-B59C-CAAEAF7A9A1F}" type="parTrans" cxnId="{5D932079-65E5-47DA-9CD0-6AEF1ABBEB5A}">
      <dgm:prSet/>
      <dgm:spPr/>
      <dgm:t>
        <a:bodyPr/>
        <a:lstStyle/>
        <a:p>
          <a:endParaRPr lang="en-US"/>
        </a:p>
      </dgm:t>
    </dgm:pt>
    <dgm:pt modelId="{9063A9AD-F290-410F-A253-12486861E2D9}" type="sibTrans" cxnId="{5D932079-65E5-47DA-9CD0-6AEF1ABBEB5A}">
      <dgm:prSet/>
      <dgm:spPr/>
      <dgm:t>
        <a:bodyPr/>
        <a:lstStyle/>
        <a:p>
          <a:endParaRPr lang="en-US"/>
        </a:p>
      </dgm:t>
    </dgm:pt>
    <dgm:pt modelId="{E6CF606B-2BB1-4152-A64C-256FC8F6A765}">
      <dgm:prSet phldrT="[Text]" custT="1"/>
      <dgm:spPr/>
      <dgm:t>
        <a:bodyPr/>
        <a:lstStyle/>
        <a:p>
          <a:r>
            <a:rPr lang="sr-Cyrl-RS" sz="2000" b="1" dirty="0" smtClean="0"/>
            <a:t>Образац</a:t>
          </a:r>
          <a:r>
            <a:rPr lang="sr-Latn-RS" sz="2000" b="1" dirty="0" smtClean="0"/>
            <a:t>/</a:t>
          </a:r>
        </a:p>
        <a:p>
          <a:r>
            <a:rPr lang="sr-Latn-RS" sz="2000" b="1" dirty="0" smtClean="0"/>
            <a:t>FADN </a:t>
          </a:r>
          <a:r>
            <a:rPr lang="sr-Cyrl-RS" sz="2000" b="1" dirty="0" smtClean="0"/>
            <a:t>софтвер</a:t>
          </a:r>
          <a:endParaRPr lang="sr-Latn-RS" sz="2000" b="1" dirty="0" smtClean="0"/>
        </a:p>
      </dgm:t>
    </dgm:pt>
    <dgm:pt modelId="{65CC86F1-3E3D-4898-B0B1-196234705E95}" type="parTrans" cxnId="{C36F9FEA-CB59-4B43-A018-4D0C62663F3C}">
      <dgm:prSet/>
      <dgm:spPr/>
      <dgm:t>
        <a:bodyPr/>
        <a:lstStyle/>
        <a:p>
          <a:endParaRPr lang="en-US"/>
        </a:p>
      </dgm:t>
    </dgm:pt>
    <dgm:pt modelId="{435EF140-B270-4029-9F31-3AF1779914A8}" type="sibTrans" cxnId="{C36F9FEA-CB59-4B43-A018-4D0C62663F3C}">
      <dgm:prSet/>
      <dgm:spPr/>
      <dgm:t>
        <a:bodyPr/>
        <a:lstStyle/>
        <a:p>
          <a:endParaRPr lang="en-US"/>
        </a:p>
      </dgm:t>
    </dgm:pt>
    <dgm:pt modelId="{1B581D73-C459-464E-B587-3916F66936F7}" type="pres">
      <dgm:prSet presAssocID="{F91928E3-811D-4638-A962-B8D9CD80AD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3192803E-1803-4FA8-8004-8ED40982C8E6}" type="pres">
      <dgm:prSet presAssocID="{7A963F9C-840F-49FC-8078-3F5985ED92B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72B-DFB1-46D4-BAA9-3D6C722B099B}" type="pres">
      <dgm:prSet presAssocID="{B8DD9292-7611-4F9B-892E-7AAAE003D4F5}" presName="parTxOnlySpace" presStyleCnt="0"/>
      <dgm:spPr/>
    </dgm:pt>
    <dgm:pt modelId="{C6D390FC-6892-4227-A143-9F4264DCD034}" type="pres">
      <dgm:prSet presAssocID="{E1F23AF0-4E23-4882-9422-D74BDAF5056F}" presName="parTxOnly" presStyleLbl="node1" presStyleIdx="1" presStyleCnt="3" custScaleX="117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26F1E-B96A-4147-9448-3797DB51A739}" type="pres">
      <dgm:prSet presAssocID="{9063A9AD-F290-410F-A253-12486861E2D9}" presName="parTxOnlySpace" presStyleCnt="0"/>
      <dgm:spPr/>
    </dgm:pt>
    <dgm:pt modelId="{77BEAE32-4FA3-4C9F-9395-15204DF2B0A2}" type="pres">
      <dgm:prSet presAssocID="{E6CF606B-2BB1-4152-A64C-256FC8F6A765}" presName="parTxOnly" presStyleLbl="node1" presStyleIdx="2" presStyleCnt="3" custScaleX="139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32079-65E5-47DA-9CD0-6AEF1ABBEB5A}" srcId="{F91928E3-811D-4638-A962-B8D9CD80ADE8}" destId="{E1F23AF0-4E23-4882-9422-D74BDAF5056F}" srcOrd="1" destOrd="0" parTransId="{ABF20F4A-B7D4-4F54-B59C-CAAEAF7A9A1F}" sibTransId="{9063A9AD-F290-410F-A253-12486861E2D9}"/>
    <dgm:cxn modelId="{CBBF64D2-1F4E-450A-9E29-92913E2C7D21}" type="presOf" srcId="{7A963F9C-840F-49FC-8078-3F5985ED92B4}" destId="{3192803E-1803-4FA8-8004-8ED40982C8E6}" srcOrd="0" destOrd="0" presId="urn:microsoft.com/office/officeart/2005/8/layout/chevron1"/>
    <dgm:cxn modelId="{3F704356-7D8B-4F9C-839F-58ADFF94FA18}" type="presOf" srcId="{F91928E3-811D-4638-A962-B8D9CD80ADE8}" destId="{1B581D73-C459-464E-B587-3916F66936F7}" srcOrd="0" destOrd="0" presId="urn:microsoft.com/office/officeart/2005/8/layout/chevron1"/>
    <dgm:cxn modelId="{C36F9FEA-CB59-4B43-A018-4D0C62663F3C}" srcId="{F91928E3-811D-4638-A962-B8D9CD80ADE8}" destId="{E6CF606B-2BB1-4152-A64C-256FC8F6A765}" srcOrd="2" destOrd="0" parTransId="{65CC86F1-3E3D-4898-B0B1-196234705E95}" sibTransId="{435EF140-B270-4029-9F31-3AF1779914A8}"/>
    <dgm:cxn modelId="{E7922DBB-4442-4446-AF81-DC67349D7142}" type="presOf" srcId="{E1F23AF0-4E23-4882-9422-D74BDAF5056F}" destId="{C6D390FC-6892-4227-A143-9F4264DCD034}" srcOrd="0" destOrd="0" presId="urn:microsoft.com/office/officeart/2005/8/layout/chevron1"/>
    <dgm:cxn modelId="{76DB46ED-282B-4D2C-9F5A-885E86E00964}" type="presOf" srcId="{E6CF606B-2BB1-4152-A64C-256FC8F6A765}" destId="{77BEAE32-4FA3-4C9F-9395-15204DF2B0A2}" srcOrd="0" destOrd="0" presId="urn:microsoft.com/office/officeart/2005/8/layout/chevron1"/>
    <dgm:cxn modelId="{EFD44B26-F7AD-4FED-9928-3C14784835A7}" srcId="{F91928E3-811D-4638-A962-B8D9CD80ADE8}" destId="{7A963F9C-840F-49FC-8078-3F5985ED92B4}" srcOrd="0" destOrd="0" parTransId="{2931EECB-27AD-4496-8FBD-920D75A2AF7F}" sibTransId="{B8DD9292-7611-4F9B-892E-7AAAE003D4F5}"/>
    <dgm:cxn modelId="{713C173F-003B-4166-905C-8788FB19D817}" type="presParOf" srcId="{1B581D73-C459-464E-B587-3916F66936F7}" destId="{3192803E-1803-4FA8-8004-8ED40982C8E6}" srcOrd="0" destOrd="0" presId="urn:microsoft.com/office/officeart/2005/8/layout/chevron1"/>
    <dgm:cxn modelId="{BA632FC7-0E15-4C07-91EA-E57763B64898}" type="presParOf" srcId="{1B581D73-C459-464E-B587-3916F66936F7}" destId="{43A2B72B-DFB1-46D4-BAA9-3D6C722B099B}" srcOrd="1" destOrd="0" presId="urn:microsoft.com/office/officeart/2005/8/layout/chevron1"/>
    <dgm:cxn modelId="{3FC237E8-42E7-4971-90F4-69865878B981}" type="presParOf" srcId="{1B581D73-C459-464E-B587-3916F66936F7}" destId="{C6D390FC-6892-4227-A143-9F4264DCD034}" srcOrd="2" destOrd="0" presId="urn:microsoft.com/office/officeart/2005/8/layout/chevron1"/>
    <dgm:cxn modelId="{7141F263-1A0D-476C-A0F2-1DB3485E07A3}" type="presParOf" srcId="{1B581D73-C459-464E-B587-3916F66936F7}" destId="{81226F1E-B96A-4147-9448-3797DB51A739}" srcOrd="3" destOrd="0" presId="urn:microsoft.com/office/officeart/2005/8/layout/chevron1"/>
    <dgm:cxn modelId="{1233DBDB-E44F-406E-B1FA-FBC3C58F0E6D}" type="presParOf" srcId="{1B581D73-C459-464E-B587-3916F66936F7}" destId="{77BEAE32-4FA3-4C9F-9395-15204DF2B0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803E-1803-4FA8-8004-8ED40982C8E6}">
      <dsp:nvSpPr>
        <dsp:cNvPr id="0" name=""/>
        <dsp:cNvSpPr/>
      </dsp:nvSpPr>
      <dsp:spPr>
        <a:xfrm>
          <a:off x="2499" y="1651579"/>
          <a:ext cx="1902103" cy="760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Подаци</a:t>
          </a:r>
          <a:endParaRPr lang="en-US" sz="2000" b="1" kern="1200" dirty="0"/>
        </a:p>
      </dsp:txBody>
      <dsp:txXfrm>
        <a:off x="2499" y="1651579"/>
        <a:ext cx="1902103" cy="760841"/>
      </dsp:txXfrm>
    </dsp:sp>
    <dsp:sp modelId="{C6D390FC-6892-4227-A143-9F4264DCD034}">
      <dsp:nvSpPr>
        <dsp:cNvPr id="0" name=""/>
        <dsp:cNvSpPr/>
      </dsp:nvSpPr>
      <dsp:spPr>
        <a:xfrm>
          <a:off x="1714392" y="1651579"/>
          <a:ext cx="2243949" cy="760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Евиденција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Табеле</a:t>
          </a:r>
          <a:endParaRPr lang="en-US" sz="2000" b="1" kern="1200" dirty="0"/>
        </a:p>
      </dsp:txBody>
      <dsp:txXfrm>
        <a:off x="1714392" y="1651579"/>
        <a:ext cx="2243949" cy="760841"/>
      </dsp:txXfrm>
    </dsp:sp>
    <dsp:sp modelId="{77BEAE32-4FA3-4C9F-9395-15204DF2B0A2}">
      <dsp:nvSpPr>
        <dsp:cNvPr id="0" name=""/>
        <dsp:cNvSpPr/>
      </dsp:nvSpPr>
      <dsp:spPr>
        <a:xfrm>
          <a:off x="3768132" y="1651579"/>
          <a:ext cx="2657600" cy="760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Образац</a:t>
          </a:r>
          <a:r>
            <a:rPr lang="sr-Latn-RS" sz="2000" b="1" kern="1200" dirty="0" smtClean="0"/>
            <a:t>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FADN </a:t>
          </a:r>
          <a:r>
            <a:rPr lang="sr-Cyrl-RS" sz="2000" b="1" kern="1200" dirty="0" smtClean="0"/>
            <a:t>софтвер</a:t>
          </a:r>
          <a:endParaRPr lang="sr-Latn-RS" sz="2000" b="1" kern="1200" dirty="0" smtClean="0"/>
        </a:p>
      </dsp:txBody>
      <dsp:txXfrm>
        <a:off x="3768132" y="1651579"/>
        <a:ext cx="2657600" cy="76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D41A-511C-4C1C-88B3-0ADE83AD8143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85393-CADA-4A25-8E23-DA1746F12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2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2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95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39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3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3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06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20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5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3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jurlina.goran@pssnovisad.rs" TargetMode="External"/><Relationship Id="rId3" Type="http://schemas.openxmlformats.org/officeDocument/2006/relationships/hyperlink" Target="mailto:rradisic@ipn.co.rs" TargetMode="External"/><Relationship Id="rId7" Type="http://schemas.openxmlformats.org/officeDocument/2006/relationships/hyperlink" Target="mailto:natasa.stankovic@vojvodina.gov.rs" TargetMode="External"/><Relationship Id="rId2" Type="http://schemas.openxmlformats.org/officeDocument/2006/relationships/hyperlink" Target="mailto:bojan.andjelic@minpolj.gov.r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colic@ipn.bg.ac.rs" TargetMode="External"/><Relationship Id="rId5" Type="http://schemas.openxmlformats.org/officeDocument/2006/relationships/hyperlink" Target="mailto:vedran.tomic.83@gmail.com" TargetMode="External"/><Relationship Id="rId4" Type="http://schemas.openxmlformats.org/officeDocument/2006/relationships/hyperlink" Target="mailto:nljiljanic@ipn.bg.ac.rs" TargetMode="External"/><Relationship Id="rId9" Type="http://schemas.openxmlformats.org/officeDocument/2006/relationships/hyperlink" Target="mailto:julkica.simic@vojvodina.gov.r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3602037"/>
            <a:ext cx="7242048" cy="2618653"/>
          </a:xfrm>
        </p:spPr>
        <p:txBody>
          <a:bodyPr>
            <a:noAutofit/>
          </a:bodyPr>
          <a:lstStyle/>
          <a:p>
            <a:r>
              <a:rPr lang="sr-Cyrl-RS" altLang="sr-Latn-RS" sz="3600" b="1" dirty="0">
                <a:solidFill>
                  <a:schemeClr val="bg1"/>
                </a:solidFill>
              </a:rPr>
              <a:t>Коришћење Упитника </a:t>
            </a:r>
            <a:endParaRPr lang="sr-Cyrl-RS" altLang="sr-Latn-RS" sz="3600" b="1" dirty="0" smtClean="0">
              <a:solidFill>
                <a:schemeClr val="bg1"/>
              </a:solidFill>
            </a:endParaRPr>
          </a:p>
          <a:p>
            <a:r>
              <a:rPr lang="sr-Cyrl-RS" altLang="sr-Latn-RS" sz="3600" b="1" dirty="0" smtClean="0">
                <a:solidFill>
                  <a:schemeClr val="bg1"/>
                </a:solidFill>
              </a:rPr>
              <a:t>2015. </a:t>
            </a:r>
            <a:r>
              <a:rPr lang="sr-Cyrl-RS" altLang="sr-Latn-RS" sz="3600" b="1" dirty="0">
                <a:solidFill>
                  <a:schemeClr val="bg1"/>
                </a:solidFill>
              </a:rPr>
              <a:t>и </a:t>
            </a:r>
            <a:r>
              <a:rPr lang="sr-Cyrl-RS" altLang="sr-Latn-RS" sz="3600" b="1" dirty="0" smtClean="0">
                <a:solidFill>
                  <a:schemeClr val="bg1"/>
                </a:solidFill>
              </a:rPr>
              <a:t>2016.година</a:t>
            </a:r>
          </a:p>
          <a:p>
            <a:endParaRPr lang="sr-Latn-RS" altLang="sr-Latn-RS" sz="3600" b="1" dirty="0" smtClean="0">
              <a:solidFill>
                <a:schemeClr val="bg1"/>
              </a:solidFill>
            </a:endParaRPr>
          </a:p>
          <a:p>
            <a:r>
              <a:rPr lang="sr-Cyrl-RS" altLang="sr-Latn-RS" sz="2800" b="1" dirty="0" smtClean="0">
                <a:solidFill>
                  <a:schemeClr val="bg1"/>
                </a:solidFill>
              </a:rPr>
              <a:t>Фебруар </a:t>
            </a:r>
            <a:r>
              <a:rPr lang="sr-Cyrl-RS" altLang="sr-Latn-RS" sz="2800" b="1" dirty="0">
                <a:solidFill>
                  <a:schemeClr val="bg1"/>
                </a:solidFill>
              </a:rPr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971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75488"/>
            <a:ext cx="6638544" cy="942150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5 (Сточарски производи: млеко и производи од млека)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sr-Cyrl-RS" altLang="sr-Latn-RS" dirty="0" smtClean="0"/>
              <a:t>Редовно евидентирање</a:t>
            </a:r>
          </a:p>
          <a:p>
            <a:endParaRPr lang="sr-Cyrl-RS" altLang="sr-Latn-RS" dirty="0" smtClean="0"/>
          </a:p>
          <a:p>
            <a:r>
              <a:rPr lang="sr-Cyrl-RS" altLang="sr-Latn-RS" dirty="0" smtClean="0"/>
              <a:t>Обратити пажњу на употребу на газдинству</a:t>
            </a:r>
          </a:p>
          <a:p>
            <a:endParaRPr lang="sr-Cyrl-RS" altLang="sr-Latn-RS" dirty="0" smtClean="0"/>
          </a:p>
          <a:p>
            <a:r>
              <a:rPr lang="sr-Cyrl-RS" altLang="sr-Latn-RS" dirty="0" smtClean="0"/>
              <a:t>Обратити пажњу на специфичне тошкове</a:t>
            </a:r>
          </a:p>
        </p:txBody>
      </p:sp>
    </p:spTree>
    <p:extLst>
      <p:ext uri="{BB962C8B-B14F-4D97-AF65-F5344CB8AC3E}">
        <p14:creationId xmlns="" xmlns:p14="http://schemas.microsoft.com/office/powerpoint/2010/main" val="16764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56616"/>
            <a:ext cx="7022592" cy="2084832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6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(Остале активности које доносе економску корист а директно се односе на пољопривредно газдинство)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4525963"/>
          </a:xfrm>
        </p:spPr>
        <p:txBody>
          <a:bodyPr/>
          <a:lstStyle/>
          <a:p>
            <a:r>
              <a:rPr lang="sr-Cyrl-RS" altLang="sr-Latn-RS" smtClean="0"/>
              <a:t>Нова табела за сваку активност</a:t>
            </a:r>
          </a:p>
          <a:p>
            <a:endParaRPr lang="sr-Cyrl-RS" altLang="sr-Latn-RS" smtClean="0"/>
          </a:p>
          <a:p>
            <a:r>
              <a:rPr lang="sr-Cyrl-RS" altLang="sr-Latn-RS" smtClean="0"/>
              <a:t>Специфични трошкови</a:t>
            </a:r>
          </a:p>
        </p:txBody>
      </p:sp>
    </p:spTree>
    <p:extLst>
      <p:ext uri="{BB962C8B-B14F-4D97-AF65-F5344CB8AC3E}">
        <p14:creationId xmlns="" xmlns:p14="http://schemas.microsoft.com/office/powerpoint/2010/main" val="31131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351282"/>
            <a:ext cx="4724400" cy="1143000"/>
          </a:xfrm>
        </p:spPr>
        <p:txBody>
          <a:bodyPr/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7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(Купљена сточна храна)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altLang="sr-Latn-RS" dirty="0" smtClean="0"/>
              <a:t>Редовно евидентирање промена – бар једном месечно</a:t>
            </a:r>
          </a:p>
        </p:txBody>
      </p:sp>
    </p:spTree>
    <p:extLst>
      <p:ext uri="{BB962C8B-B14F-4D97-AF65-F5344CB8AC3E}">
        <p14:creationId xmlns="" xmlns:p14="http://schemas.microsoft.com/office/powerpoint/2010/main" val="9890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9144" y="371856"/>
            <a:ext cx="6894576" cy="1685544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8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Плаћене услуге и купљени материјал у сточарској производњи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r>
              <a:rPr lang="sr-Cyrl-RS" altLang="sr-Latn-RS" dirty="0" smtClean="0"/>
              <a:t>Редовно евидентирање промена – када се промена деси</a:t>
            </a:r>
          </a:p>
        </p:txBody>
      </p:sp>
    </p:spTree>
    <p:extLst>
      <p:ext uri="{BB962C8B-B14F-4D97-AF65-F5344CB8AC3E}">
        <p14:creationId xmlns="" xmlns:p14="http://schemas.microsoft.com/office/powerpoint/2010/main" val="25304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466344"/>
            <a:ext cx="5715000" cy="1362456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9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Услуге радне снаге, механизација и опрема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21208" y="2484438"/>
            <a:ext cx="8165592" cy="3257994"/>
          </a:xfrm>
        </p:spPr>
        <p:txBody>
          <a:bodyPr/>
          <a:lstStyle/>
          <a:p>
            <a:r>
              <a:rPr lang="sr-Cyrl-RS" altLang="sr-Latn-RS" dirty="0" smtClean="0"/>
              <a:t>Редовно евидентирање промена – када се промена деси</a:t>
            </a:r>
          </a:p>
        </p:txBody>
      </p:sp>
    </p:spTree>
    <p:extLst>
      <p:ext uri="{BB962C8B-B14F-4D97-AF65-F5344CB8AC3E}">
        <p14:creationId xmlns="" xmlns:p14="http://schemas.microsoft.com/office/powerpoint/2010/main" val="16218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5980176" cy="1309370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10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Општи трошкови пољопривредног газдинства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46888" y="2002536"/>
            <a:ext cx="8001000" cy="2258568"/>
          </a:xfrm>
        </p:spPr>
        <p:txBody>
          <a:bodyPr/>
          <a:lstStyle/>
          <a:p>
            <a:r>
              <a:rPr lang="sr-Cyrl-RS" altLang="sr-Latn-RS" dirty="0" smtClean="0"/>
              <a:t>Редовно евидентирање промена – једном месечно</a:t>
            </a:r>
          </a:p>
        </p:txBody>
      </p:sp>
    </p:spTree>
    <p:extLst>
      <p:ext uri="{BB962C8B-B14F-4D97-AF65-F5344CB8AC3E}">
        <p14:creationId xmlns="" xmlns:p14="http://schemas.microsoft.com/office/powerpoint/2010/main" val="14645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3152" y="457200"/>
            <a:ext cx="6473952" cy="1435608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11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Радна снага на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пољопривредном газдинству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r>
              <a:rPr lang="sr-Cyrl-RS" altLang="sr-Latn-RS" dirty="0" smtClean="0"/>
              <a:t>Попуњава се једном годишње</a:t>
            </a:r>
          </a:p>
        </p:txBody>
      </p:sp>
    </p:spTree>
    <p:extLst>
      <p:ext uri="{BB962C8B-B14F-4D97-AF65-F5344CB8AC3E}">
        <p14:creationId xmlns="" xmlns:p14="http://schemas.microsoft.com/office/powerpoint/2010/main" val="982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4008" y="457200"/>
            <a:ext cx="5550408" cy="1426464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12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Коришћено пољопривредно земљиште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КПЗ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r>
              <a:rPr lang="sr-Cyrl-RS" altLang="sr-Latn-RS" dirty="0" smtClean="0"/>
              <a:t>Попуњава се једном годишње</a:t>
            </a:r>
          </a:p>
        </p:txBody>
      </p:sp>
    </p:spTree>
    <p:extLst>
      <p:ext uri="{BB962C8B-B14F-4D97-AF65-F5344CB8AC3E}">
        <p14:creationId xmlns="" xmlns:p14="http://schemas.microsoft.com/office/powerpoint/2010/main" val="17809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537960" cy="1371600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13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Земљиште, вишегодишњи засади, објекти, механизација и опрема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r-Cyrl-RS" dirty="0" smtClean="0"/>
              <a:t>Попуњава се два пута годишње (на почетку и на крају године)</a:t>
            </a:r>
          </a:p>
          <a:p>
            <a:pPr marL="0" indent="0">
              <a:buFont typeface="Arial" charset="0"/>
              <a:buNone/>
              <a:defRPr/>
            </a:pPr>
            <a:r>
              <a:rPr lang="sr-Cyrl-RS" dirty="0" smtClean="0"/>
              <a:t>+ сваки пут када се догоди промена (куповина, инвестиције, продаја...)</a:t>
            </a:r>
          </a:p>
        </p:txBody>
      </p:sp>
    </p:spTree>
    <p:extLst>
      <p:ext uri="{BB962C8B-B14F-4D97-AF65-F5344CB8AC3E}">
        <p14:creationId xmlns="" xmlns:p14="http://schemas.microsoft.com/office/powerpoint/2010/main" val="24500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620256" cy="1335024"/>
          </a:xfrm>
        </p:spPr>
        <p:txBody>
          <a:bodyPr>
            <a:no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14 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Залихе, краткорочна потраживања и новчана средства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r>
              <a:rPr lang="sr-Cyrl-RS" altLang="sr-Latn-RS" smtClean="0"/>
              <a:t>Попуњава се два пута годишње (на почетку и на крају године)</a:t>
            </a:r>
          </a:p>
        </p:txBody>
      </p:sp>
    </p:spTree>
    <p:extLst>
      <p:ext uri="{BB962C8B-B14F-4D97-AF65-F5344CB8AC3E}">
        <p14:creationId xmlns="" xmlns:p14="http://schemas.microsoft.com/office/powerpoint/2010/main" val="10466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" y="575367"/>
            <a:ext cx="6131098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RS" sz="3200" b="1" dirty="0" smtClean="0">
                <a:solidFill>
                  <a:srgbClr val="FF0000"/>
                </a:solidFill>
              </a:rPr>
              <a:t>Прикупљање података - преглед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2375" y="1828801"/>
            <a:ext cx="8159262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solidFill>
                <a:srgbClr val="535354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11566" y="1721946"/>
            <a:ext cx="2736304" cy="10081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Прикупљање података и унос података једном</a:t>
            </a:r>
            <a:r>
              <a:rPr kumimoji="0" lang="sr-Cyrl-R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годишње од стране саветодавца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11566" y="3048000"/>
            <a:ext cx="2736304" cy="1219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Евиденција коју пољ.</a:t>
            </a:r>
            <a:r>
              <a:rPr kumimoji="0" lang="sr-Cyrl-R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произвођач води током године и посете саветодавца газдинству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11566" y="4533564"/>
            <a:ext cx="2736304" cy="10081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Рачуноводство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070410" y="1765160"/>
            <a:ext cx="1152128" cy="374441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kern="0" dirty="0" smtClean="0">
                <a:solidFill>
                  <a:prstClr val="white"/>
                </a:solidFill>
              </a:rPr>
              <a:t>Национална база података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1" name="Lige pilforbindelse 10"/>
          <p:cNvCxnSpPr/>
          <p:nvPr/>
        </p:nvCxnSpPr>
        <p:spPr>
          <a:xfrm>
            <a:off x="3347864" y="2226002"/>
            <a:ext cx="1722543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Lige pilforbindelse 11"/>
          <p:cNvCxnSpPr>
            <a:stCxn id="8" idx="3"/>
          </p:cNvCxnSpPr>
          <p:nvPr/>
        </p:nvCxnSpPr>
        <p:spPr>
          <a:xfrm flipV="1">
            <a:off x="3347870" y="3637368"/>
            <a:ext cx="1722537" cy="20232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Lige pilforbindelse 12"/>
          <p:cNvCxnSpPr>
            <a:stCxn id="9" idx="3"/>
          </p:cNvCxnSpPr>
          <p:nvPr/>
        </p:nvCxnSpPr>
        <p:spPr>
          <a:xfrm>
            <a:off x="3347864" y="5037620"/>
            <a:ext cx="1722543" cy="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Lige pilforbindelse 13"/>
          <p:cNvCxnSpPr/>
          <p:nvPr/>
        </p:nvCxnSpPr>
        <p:spPr>
          <a:xfrm>
            <a:off x="6222536" y="3637368"/>
            <a:ext cx="488001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Rektangel 14"/>
          <p:cNvSpPr/>
          <p:nvPr/>
        </p:nvSpPr>
        <p:spPr>
          <a:xfrm>
            <a:off x="6741914" y="3222278"/>
            <a:ext cx="1458416" cy="84878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ЕУ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3912895" y="1765160"/>
            <a:ext cx="504056" cy="3744416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Обрада и валидација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5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4488" y="402336"/>
            <a:ext cx="5195888" cy="1143000"/>
          </a:xfrm>
        </p:spPr>
        <p:txBody>
          <a:bodyPr/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15 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Дуговања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r>
              <a:rPr lang="sr-Cyrl-RS" altLang="sr-Latn-RS" smtClean="0"/>
              <a:t>Попуњава се два пута годишње (на почетку и на крају године)</a:t>
            </a:r>
          </a:p>
        </p:txBody>
      </p:sp>
    </p:spTree>
    <p:extLst>
      <p:ext uri="{BB962C8B-B14F-4D97-AF65-F5344CB8AC3E}">
        <p14:creationId xmlns="" xmlns:p14="http://schemas.microsoft.com/office/powerpoint/2010/main" val="17623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402336"/>
            <a:ext cx="5195888" cy="1143000"/>
          </a:xfrm>
        </p:spPr>
        <p:txBody>
          <a:bodyPr/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16 (</a:t>
            </a:r>
            <a:r>
              <a:rPr lang="ru-RU" altLang="sr-Latn-RS" sz="3200" b="1" dirty="0" smtClean="0">
                <a:solidFill>
                  <a:srgbClr val="FF0000"/>
                </a:solidFill>
                <a:latin typeface="+mn-lt"/>
              </a:rPr>
              <a:t>Субвенције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46304" y="1981201"/>
            <a:ext cx="8540496" cy="3340608"/>
          </a:xfrm>
        </p:spPr>
        <p:txBody>
          <a:bodyPr/>
          <a:lstStyle/>
          <a:p>
            <a:r>
              <a:rPr lang="sr-Cyrl-RS" altLang="sr-Latn-RS" dirty="0" smtClean="0"/>
              <a:t>Субвенције се евидентирају онда када пољопривредни произвођач оствари </a:t>
            </a:r>
            <a:r>
              <a:rPr lang="sr-Cyrl-RS" altLang="sr-Latn-RS" dirty="0" smtClean="0"/>
              <a:t>п</a:t>
            </a:r>
            <a:r>
              <a:rPr lang="sr-Cyrl-RS" altLang="sr-Latn-RS" dirty="0" smtClean="0"/>
              <a:t>раво </a:t>
            </a:r>
            <a:r>
              <a:rPr lang="sr-Cyrl-RS" altLang="sr-Latn-RS" dirty="0" smtClean="0"/>
              <a:t>на субвенцију (када је субвенција документована)</a:t>
            </a:r>
          </a:p>
          <a:p>
            <a:r>
              <a:rPr lang="sr-Cyrl-RS" altLang="sr-Latn-RS" dirty="0" smtClean="0"/>
              <a:t>Ово не важи за субвенције за рурални развој, које се евидентирају онда када је добијен новац по основу ових субвенција</a:t>
            </a:r>
          </a:p>
        </p:txBody>
      </p:sp>
    </p:spTree>
    <p:extLst>
      <p:ext uri="{BB962C8B-B14F-4D97-AF65-F5344CB8AC3E}">
        <p14:creationId xmlns="" xmlns:p14="http://schemas.microsoft.com/office/powerpoint/2010/main" val="11748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195888" cy="1143000"/>
          </a:xfrm>
        </p:spPr>
        <p:txBody>
          <a:bodyPr/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Помоћне табеле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r-Cyrl-RS" dirty="0" smtClean="0"/>
              <a:t>Табела А </a:t>
            </a:r>
            <a:r>
              <a:rPr lang="sr-Cyrl-RS" b="1" dirty="0" smtClean="0"/>
              <a:t>Приходи</a:t>
            </a:r>
            <a:r>
              <a:rPr lang="sr-Cyrl-RS" dirty="0" smtClean="0"/>
              <a:t> – Промене се евидентирају редовно (бар једном месечно)</a:t>
            </a:r>
          </a:p>
          <a:p>
            <a:pPr>
              <a:buFont typeface="Arial" charset="0"/>
              <a:buChar char="•"/>
              <a:defRPr/>
            </a:pPr>
            <a:r>
              <a:rPr lang="sr-Cyrl-RS" dirty="0" smtClean="0"/>
              <a:t>ТАбела Б </a:t>
            </a:r>
            <a:r>
              <a:rPr lang="sr-Cyrl-RS" b="1" dirty="0" smtClean="0"/>
              <a:t>Расходи</a:t>
            </a:r>
            <a:r>
              <a:rPr lang="sr-Cyrl-RS" dirty="0" smtClean="0"/>
              <a:t> - Промене се евидентирају редовно (бар једном месечно)</a:t>
            </a:r>
          </a:p>
          <a:p>
            <a:pPr>
              <a:buFont typeface="Arial" charset="0"/>
              <a:buChar char="•"/>
              <a:defRPr/>
            </a:pPr>
            <a:r>
              <a:rPr lang="sr-Cyrl-RS" dirty="0" smtClean="0"/>
              <a:t>Табела Ц </a:t>
            </a:r>
            <a:r>
              <a:rPr lang="sr-Cyrl-RS" b="1" dirty="0" smtClean="0"/>
              <a:t>Животиње</a:t>
            </a:r>
            <a:r>
              <a:rPr lang="sr-Cyrl-RS" dirty="0" smtClean="0"/>
              <a:t> - Промене се евидентирају редовно (бар једном месечно)</a:t>
            </a:r>
          </a:p>
          <a:p>
            <a:pPr>
              <a:buFont typeface="Arial" charset="0"/>
              <a:buChar char="•"/>
              <a:defRPr/>
            </a:pPr>
            <a:endParaRPr lang="sr-Cyrl-RS" dirty="0" smtClean="0"/>
          </a:p>
          <a:p>
            <a:pPr marL="0" indent="0">
              <a:buFont typeface="Arial" charset="0"/>
              <a:buNone/>
              <a:defRPr/>
            </a:pPr>
            <a:endParaRPr lang="sr-Cyrl-RS" dirty="0" smtClean="0"/>
          </a:p>
        </p:txBody>
      </p:sp>
    </p:spTree>
    <p:extLst>
      <p:ext uri="{BB962C8B-B14F-4D97-AF65-F5344CB8AC3E}">
        <p14:creationId xmlns="" xmlns:p14="http://schemas.microsoft.com/office/powerpoint/2010/main" val="1020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195888" cy="1143000"/>
          </a:xfrm>
        </p:spPr>
        <p:txBody>
          <a:bodyPr/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Помоћне табеле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5181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r-Cyrl-RS" b="1" dirty="0" smtClean="0"/>
              <a:t>Табела Д-Отплата кредита</a:t>
            </a:r>
            <a:r>
              <a:rPr lang="sr-Cyrl-RS" dirty="0" smtClean="0"/>
              <a:t> – Промене се евидентирају према плану отплате кредита</a:t>
            </a:r>
          </a:p>
          <a:p>
            <a:pPr>
              <a:buFont typeface="Arial" charset="0"/>
              <a:buChar char="•"/>
              <a:defRPr/>
            </a:pPr>
            <a:r>
              <a:rPr lang="sr-Cyrl-RS" b="1" dirty="0" smtClean="0"/>
              <a:t>Табела Е-Акумулирана амортизација</a:t>
            </a:r>
            <a:r>
              <a:rPr lang="sr-Cyrl-RS" dirty="0" smtClean="0"/>
              <a:t> – бележи се једном годишње</a:t>
            </a:r>
            <a:endParaRPr lang="sr-Latn-RS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Табела Ф-Потрошња </a:t>
            </a:r>
            <a:r>
              <a:rPr lang="ru-RU" b="1" dirty="0"/>
              <a:t>на газдинству за исхрану стоке </a:t>
            </a:r>
            <a:endParaRPr lang="sr-Latn-RS" b="1" dirty="0" smtClean="0"/>
          </a:p>
          <a:p>
            <a:pPr>
              <a:buFont typeface="Arial" charset="0"/>
              <a:buChar char="•"/>
              <a:defRPr/>
            </a:pPr>
            <a:r>
              <a:rPr lang="sr-Cyrl-RS" b="1" dirty="0" smtClean="0"/>
              <a:t>Табела Г- </a:t>
            </a:r>
            <a:r>
              <a:rPr lang="ru-RU" b="1" dirty="0" smtClean="0"/>
              <a:t>Утрошени </a:t>
            </a:r>
            <a:r>
              <a:rPr lang="ru-RU" b="1" dirty="0"/>
              <a:t>материјал у биљној производњи </a:t>
            </a:r>
            <a:endParaRPr lang="ru-RU" b="1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/>
              <a:t>Табела Х. Утрошени материјал у сточарској производњи </a:t>
            </a:r>
            <a:endParaRPr lang="sr-Latn-RS" b="1" dirty="0" smtClean="0"/>
          </a:p>
          <a:p>
            <a:pPr>
              <a:buFont typeface="Arial" charset="0"/>
              <a:buChar char="•"/>
              <a:defRPr/>
            </a:pPr>
            <a:endParaRPr lang="sr-Cyrl-RS" b="1" dirty="0" smtClean="0"/>
          </a:p>
          <a:p>
            <a:pPr marL="0" indent="0">
              <a:buFont typeface="Arial" charset="0"/>
              <a:buNone/>
              <a:defRPr/>
            </a:pPr>
            <a:endParaRPr lang="sr-Cyrl-RS" dirty="0" smtClean="0"/>
          </a:p>
        </p:txBody>
      </p:sp>
    </p:spTree>
    <p:extLst>
      <p:ext uri="{BB962C8B-B14F-4D97-AF65-F5344CB8AC3E}">
        <p14:creationId xmlns="" xmlns:p14="http://schemas.microsoft.com/office/powerpoint/2010/main" val="23362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0625"/>
            <a:ext cx="4005072" cy="859536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  <a:latin typeface="+mn-lt"/>
              </a:rPr>
              <a:t>Анекс</a:t>
            </a:r>
            <a:endParaRPr lang="sr-Latn-R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618488"/>
            <a:ext cx="8842248" cy="455847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Анекс</a:t>
            </a:r>
            <a:r>
              <a:rPr lang="en-US" dirty="0"/>
              <a:t> </a:t>
            </a:r>
            <a:r>
              <a:rPr lang="sr-Cyrl-RS" dirty="0" smtClean="0"/>
              <a:t>1</a:t>
            </a:r>
            <a:r>
              <a:rPr lang="en-US" dirty="0" smtClean="0"/>
              <a:t> </a:t>
            </a:r>
            <a:r>
              <a:rPr lang="sr-Cyrl-RS" dirty="0" smtClean="0"/>
              <a:t>- </a:t>
            </a:r>
            <a:r>
              <a:rPr lang="en-US" dirty="0" err="1" smtClean="0"/>
              <a:t>Области</a:t>
            </a:r>
            <a:r>
              <a:rPr lang="en-US" dirty="0" smtClean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отежаним</a:t>
            </a:r>
            <a:r>
              <a:rPr lang="en-US" dirty="0"/>
              <a:t> </a:t>
            </a:r>
            <a:r>
              <a:rPr lang="en-US" dirty="0" err="1"/>
              <a:t>условима</a:t>
            </a:r>
            <a:r>
              <a:rPr lang="en-US" dirty="0"/>
              <a:t> </a:t>
            </a:r>
            <a:r>
              <a:rPr lang="en-US" dirty="0" err="1"/>
              <a:t>рада</a:t>
            </a:r>
            <a:r>
              <a:rPr lang="en-US" dirty="0"/>
              <a:t> у </a:t>
            </a:r>
            <a:r>
              <a:rPr lang="en-US" dirty="0" err="1" smtClean="0"/>
              <a:t>пољопривреди</a:t>
            </a:r>
            <a:endParaRPr lang="sr-Cyrl-RS" dirty="0" smtClean="0"/>
          </a:p>
          <a:p>
            <a:r>
              <a:rPr lang="en-US" dirty="0" err="1"/>
              <a:t>Анекс</a:t>
            </a:r>
            <a:r>
              <a:rPr lang="en-US" dirty="0"/>
              <a:t> </a:t>
            </a:r>
            <a:r>
              <a:rPr lang="sr-Cyrl-RS" dirty="0" smtClean="0"/>
              <a:t>2 - </a:t>
            </a:r>
            <a:r>
              <a:rPr lang="en-US" dirty="0" err="1" smtClean="0"/>
              <a:t>Табеле</a:t>
            </a:r>
            <a:r>
              <a:rPr lang="en-US" dirty="0" smtClean="0"/>
              <a:t> </a:t>
            </a:r>
            <a:r>
              <a:rPr lang="en-US" dirty="0" err="1"/>
              <a:t>биланса</a:t>
            </a:r>
            <a:r>
              <a:rPr lang="en-US" dirty="0"/>
              <a:t> </a:t>
            </a:r>
            <a:r>
              <a:rPr lang="en-US" dirty="0" err="1"/>
              <a:t>броја</a:t>
            </a:r>
            <a:r>
              <a:rPr lang="en-US" dirty="0"/>
              <a:t> </a:t>
            </a:r>
            <a:r>
              <a:rPr lang="en-US" dirty="0" err="1"/>
              <a:t>грла</a:t>
            </a:r>
            <a:r>
              <a:rPr lang="en-US" dirty="0"/>
              <a:t> </a:t>
            </a:r>
            <a:r>
              <a:rPr lang="en-US" dirty="0" err="1" smtClean="0"/>
              <a:t>стоке</a:t>
            </a:r>
            <a:endParaRPr lang="sr-Cyrl-RS" dirty="0" smtClean="0"/>
          </a:p>
          <a:p>
            <a:r>
              <a:rPr lang="en-US" dirty="0" err="1"/>
              <a:t>Анекс</a:t>
            </a:r>
            <a:r>
              <a:rPr lang="en-US" dirty="0"/>
              <a:t> </a:t>
            </a:r>
            <a:r>
              <a:rPr lang="sr-Cyrl-RS" dirty="0" smtClean="0"/>
              <a:t>3 </a:t>
            </a:r>
            <a:r>
              <a:rPr lang="sr-Cyrl-RS" dirty="0" smtClean="0"/>
              <a:t>- </a:t>
            </a:r>
            <a:r>
              <a:rPr lang="en-US" i="1" dirty="0" smtClean="0"/>
              <a:t>FADN</a:t>
            </a:r>
            <a:r>
              <a:rPr lang="en-US" dirty="0" smtClean="0"/>
              <a:t> </a:t>
            </a:r>
            <a:r>
              <a:rPr lang="en-US" dirty="0" err="1"/>
              <a:t>категорије</a:t>
            </a:r>
            <a:r>
              <a:rPr lang="en-US" dirty="0"/>
              <a:t> </a:t>
            </a:r>
            <a:r>
              <a:rPr lang="en-US" dirty="0" err="1" smtClean="0"/>
              <a:t>животиња</a:t>
            </a:r>
            <a:endParaRPr lang="sr-Cyrl-RS" dirty="0" smtClean="0"/>
          </a:p>
          <a:p>
            <a:r>
              <a:rPr lang="en-US" dirty="0" err="1"/>
              <a:t>Анекс</a:t>
            </a:r>
            <a:r>
              <a:rPr lang="en-US" dirty="0"/>
              <a:t> 4 – </a:t>
            </a:r>
            <a:r>
              <a:rPr lang="en-US" dirty="0" err="1"/>
              <a:t>Хранива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животиње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пољопривредном</a:t>
            </a:r>
            <a:r>
              <a:rPr lang="en-US" dirty="0"/>
              <a:t> </a:t>
            </a:r>
            <a:r>
              <a:rPr lang="en-US" dirty="0" err="1"/>
              <a:t>газдинству</a:t>
            </a:r>
            <a:endParaRPr lang="sr-Latn-RS" dirty="0"/>
          </a:p>
          <a:p>
            <a:r>
              <a:rPr lang="en-US" dirty="0" err="1"/>
              <a:t>Анекс</a:t>
            </a:r>
            <a:r>
              <a:rPr lang="en-US" dirty="0"/>
              <a:t> </a:t>
            </a:r>
            <a:r>
              <a:rPr lang="sr-Cyrl-RS" dirty="0" smtClean="0"/>
              <a:t>5 - </a:t>
            </a:r>
            <a:r>
              <a:rPr lang="en-US" dirty="0" err="1" smtClean="0"/>
              <a:t>Табела</a:t>
            </a:r>
            <a:r>
              <a:rPr lang="en-US" dirty="0" smtClean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прерачунавање</a:t>
            </a:r>
            <a:r>
              <a:rPr lang="en-US" dirty="0"/>
              <a:t> </a:t>
            </a:r>
            <a:r>
              <a:rPr lang="en-US" dirty="0" err="1"/>
              <a:t>мерних</a:t>
            </a:r>
            <a:r>
              <a:rPr lang="en-US" dirty="0"/>
              <a:t> </a:t>
            </a:r>
            <a:r>
              <a:rPr lang="en-US" dirty="0" err="1"/>
              <a:t>јединица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површину</a:t>
            </a:r>
            <a:r>
              <a:rPr lang="en-US" dirty="0"/>
              <a:t> </a:t>
            </a:r>
            <a:r>
              <a:rPr lang="en-US" dirty="0" err="1"/>
              <a:t>земљишта</a:t>
            </a:r>
            <a:endParaRPr lang="sr-Latn-RS" dirty="0"/>
          </a:p>
          <a:p>
            <a:r>
              <a:rPr lang="en-US" dirty="0" err="1"/>
              <a:t>Анекс</a:t>
            </a:r>
            <a:r>
              <a:rPr lang="en-US" dirty="0"/>
              <a:t> </a:t>
            </a:r>
            <a:r>
              <a:rPr lang="sr-Cyrl-RS" dirty="0" smtClean="0"/>
              <a:t>6 </a:t>
            </a:r>
            <a:r>
              <a:rPr lang="sr-Cyrl-RS" dirty="0" smtClean="0"/>
              <a:t>- </a:t>
            </a:r>
            <a:r>
              <a:rPr lang="en-US" dirty="0" err="1" smtClean="0"/>
              <a:t>Списак</a:t>
            </a:r>
            <a:r>
              <a:rPr lang="en-US" dirty="0" smtClean="0"/>
              <a:t> </a:t>
            </a:r>
            <a:r>
              <a:rPr lang="en-US" dirty="0" err="1"/>
              <a:t>ознака</a:t>
            </a:r>
            <a:r>
              <a:rPr lang="en-US" dirty="0"/>
              <a:t> </a:t>
            </a:r>
            <a:r>
              <a:rPr lang="en-US" dirty="0" err="1"/>
              <a:t>географског</a:t>
            </a:r>
            <a:r>
              <a:rPr lang="en-US" dirty="0"/>
              <a:t> </a:t>
            </a:r>
            <a:r>
              <a:rPr lang="en-US" dirty="0" err="1"/>
              <a:t>порекла</a:t>
            </a:r>
            <a:r>
              <a:rPr lang="en-US" dirty="0"/>
              <a:t> </a:t>
            </a:r>
            <a:r>
              <a:rPr lang="en-US" dirty="0" err="1"/>
              <a:t>регистрованих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пољопривредне</a:t>
            </a:r>
            <a:r>
              <a:rPr lang="en-US" dirty="0"/>
              <a:t> и </a:t>
            </a:r>
            <a:r>
              <a:rPr lang="en-US" dirty="0" err="1"/>
              <a:t>прехрамбене</a:t>
            </a:r>
            <a:r>
              <a:rPr lang="en-US" dirty="0"/>
              <a:t> </a:t>
            </a:r>
            <a:r>
              <a:rPr lang="en-US" dirty="0" err="1"/>
              <a:t>производе</a:t>
            </a:r>
            <a:r>
              <a:rPr lang="en-US" dirty="0"/>
              <a:t> (</a:t>
            </a:r>
            <a:r>
              <a:rPr lang="en-US" dirty="0" err="1"/>
              <a:t>осим</a:t>
            </a:r>
            <a:r>
              <a:rPr lang="en-US" dirty="0"/>
              <a:t> </a:t>
            </a:r>
            <a:r>
              <a:rPr lang="en-US" dirty="0" err="1"/>
              <a:t>вода</a:t>
            </a:r>
            <a:r>
              <a:rPr lang="en-US" dirty="0"/>
              <a:t>, </a:t>
            </a:r>
            <a:r>
              <a:rPr lang="en-US" dirty="0" err="1"/>
              <a:t>вина</a:t>
            </a:r>
            <a:r>
              <a:rPr lang="en-US" dirty="0"/>
              <a:t> и </a:t>
            </a:r>
            <a:r>
              <a:rPr lang="en-US" dirty="0" err="1"/>
              <a:t>ракија</a:t>
            </a:r>
            <a:r>
              <a:rPr lang="en-US" dirty="0"/>
              <a:t>) у </a:t>
            </a:r>
            <a:r>
              <a:rPr lang="en-US" dirty="0" err="1"/>
              <a:t>Републици</a:t>
            </a:r>
            <a:r>
              <a:rPr lang="en-US" dirty="0"/>
              <a:t> </a:t>
            </a:r>
            <a:r>
              <a:rPr lang="en-US" dirty="0" err="1"/>
              <a:t>Србији</a:t>
            </a:r>
            <a:r>
              <a:rPr lang="en-US" dirty="0"/>
              <a:t> </a:t>
            </a:r>
            <a:endParaRPr lang="sr-Cyrl-RS" dirty="0" smtClean="0"/>
          </a:p>
          <a:p>
            <a:r>
              <a:rPr lang="en-US" dirty="0" err="1"/>
              <a:t>Анекс</a:t>
            </a:r>
            <a:r>
              <a:rPr lang="en-US" dirty="0"/>
              <a:t> </a:t>
            </a:r>
            <a:r>
              <a:rPr lang="sr-Cyrl-RS" dirty="0" smtClean="0"/>
              <a:t>7 </a:t>
            </a:r>
            <a:r>
              <a:rPr lang="en-US" dirty="0" err="1" smtClean="0"/>
              <a:t>Списак</a:t>
            </a:r>
            <a:r>
              <a:rPr lang="en-US" dirty="0" smtClean="0"/>
              <a:t> </a:t>
            </a:r>
            <a:r>
              <a:rPr lang="en-US" dirty="0" err="1"/>
              <a:t>минералних</a:t>
            </a:r>
            <a:r>
              <a:rPr lang="en-US" dirty="0"/>
              <a:t> </a:t>
            </a:r>
            <a:r>
              <a:rPr lang="en-US" dirty="0" err="1"/>
              <a:t>ђубрива</a:t>
            </a:r>
            <a:r>
              <a:rPr lang="en-US" dirty="0"/>
              <a:t> </a:t>
            </a:r>
            <a:r>
              <a:rPr lang="sr-Cyrl-RS" dirty="0" smtClean="0"/>
              <a:t>са % НПК</a:t>
            </a: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346492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87863"/>
            <a:ext cx="6400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635000" y="1422400"/>
            <a:ext cx="641045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buNone/>
              <a:defRPr/>
            </a:pPr>
            <a:r>
              <a:rPr lang="sr-Cyrl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Упутство за прикупљање </a:t>
            </a: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FADN </a:t>
            </a:r>
            <a:r>
              <a:rPr lang="sr-Cyrl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података</a:t>
            </a:r>
            <a:endParaRPr lang="sr-Latn-RS" altLang="sr-Latn-RS" sz="2000" dirty="0" smtClean="0">
              <a:solidFill>
                <a:srgbClr val="01273C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sr-Cyrl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Упутство за унос података у</a:t>
            </a: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FADN </a:t>
            </a:r>
            <a:r>
              <a:rPr lang="sr-Cyrl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софтверску апликацију</a:t>
            </a:r>
            <a:endParaRPr lang="sr-Latn-RS" altLang="sr-Latn-RS" sz="2000" dirty="0" smtClean="0">
              <a:solidFill>
                <a:srgbClr val="01273C"/>
              </a:solidFill>
              <a:latin typeface="+mn-lt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altLang="sr-Latn-RS" sz="2000" dirty="0" smtClean="0">
              <a:solidFill>
                <a:srgbClr val="01273C"/>
              </a:solidFill>
              <a:latin typeface="+mn-lt"/>
            </a:endParaRPr>
          </a:p>
        </p:txBody>
      </p:sp>
      <p:sp>
        <p:nvSpPr>
          <p:cNvPr id="38917" name="Title 1"/>
          <p:cNvSpPr txBox="1">
            <a:spLocks/>
          </p:cNvSpPr>
          <p:nvPr/>
        </p:nvSpPr>
        <p:spPr bwMode="auto">
          <a:xfrm>
            <a:off x="232664" y="530352"/>
            <a:ext cx="5219192" cy="6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 altLang="sr-Latn-RS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Коме се обратити за помоћ</a:t>
            </a:r>
            <a:r>
              <a:rPr lang="sr-Latn-RS" altLang="sr-Latn-RS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altLang="sr-Latn-RS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000" y="2844800"/>
            <a:ext cx="7327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sr-Cyrl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НАЦИОНАЛНА КООРДИНАЦИОНА ГРУПА ЗА</a:t>
            </a: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r>
              <a:rPr lang="sr-Latn-RS" altLang="sr-Latn-RS" b="1" i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FADN </a:t>
            </a:r>
            <a:r>
              <a:rPr lang="sr-Cyrl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МЕТОДОЛОГИЈУ</a:t>
            </a: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:</a:t>
            </a:r>
            <a:r>
              <a:rPr lang="sr-Latn-RS" altLang="sr-Latn-RS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en-US" altLang="sr-Latn-RS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Cyrl-RS" altLang="sr-Latn-RS" sz="1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МИНИСТАРСТВО ПОЉОПРИВРЕДЕ И ЗАШТИТЕ ЖИВОТНЕ СРЕДИНЕ</a:t>
            </a:r>
            <a:endParaRPr lang="sr-Latn-RS" altLang="sr-Latn-RS" sz="1200" b="1" u="sng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Bojan </a:t>
            </a: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Anđelić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2"/>
              </a:rPr>
              <a:t>bojan.andjelic@minpolj.gov.rs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r>
              <a:rPr lang="sr-Cyrl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,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Cyrl-RS" altLang="sr-Latn-RS" sz="105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ИНСТИТУТ ЗА ПРИМЕНУ НАУКЕ У ПОЉОПРИВРЕДИ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Robert Radišić  </a:t>
            </a: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3"/>
              </a:rPr>
              <a:t>rradisic@ipn.co.rs</a:t>
            </a:r>
            <a:r>
              <a:rPr lang="en-U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2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Nikola Ljiljanić  </a:t>
            </a: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4"/>
              </a:rPr>
              <a:t>nljiljanic@ipn.bg.ac.rs</a:t>
            </a:r>
            <a:r>
              <a:rPr lang="en-U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2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Vedran Tomić </a:t>
            </a: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5"/>
              </a:rPr>
              <a:t>vedran.tomic.83@gmail.com</a:t>
            </a:r>
            <a:r>
              <a:rPr lang="en-U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2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200" u="sng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Slavica Čolić  </a:t>
            </a:r>
            <a:r>
              <a:rPr lang="sr-Latn-R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6"/>
              </a:rPr>
              <a:t>scolic@ipn.bg.ac.rs</a:t>
            </a:r>
            <a:r>
              <a:rPr lang="en-US" altLang="sr-Latn-RS" sz="12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2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Cyrl-RS" altLang="sr-Latn-RS" sz="1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ПОКРАЈИНСКИ </a:t>
            </a:r>
            <a:r>
              <a:rPr lang="sr-Cyrl-RS" altLang="sr-Latn-RS" sz="1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СЕКРЕТАРИЈАТ ЗА ПОЉОПРИВРЕДУ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Nataša </a:t>
            </a: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Stanković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7"/>
              </a:rPr>
              <a:t>natasa.stankovic@vojvodina.gov.rs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Goran Jurlina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8"/>
              </a:rPr>
              <a:t>jurlina.goran@pssnovisad.rs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Julkica Simić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9"/>
              </a:rPr>
              <a:t>julkica.simic@vojvodina.gov.rs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5000" y="2705100"/>
            <a:ext cx="7289800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3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272" y="2651760"/>
            <a:ext cx="6263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600" dirty="0" smtClean="0">
                <a:solidFill>
                  <a:schemeClr val="bg1"/>
                </a:solidFill>
              </a:rPr>
              <a:t>Хвала на пажњи</a:t>
            </a:r>
            <a:endParaRPr lang="sr-Latn-R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8" y="1676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sr-Cyrl-RS" dirty="0" smtClean="0"/>
              <a:t>Начин прикупљања података</a:t>
            </a:r>
            <a:r>
              <a:rPr lang="sr-Latn-RS" dirty="0" smtClean="0"/>
              <a:t>:</a:t>
            </a:r>
          </a:p>
          <a:p>
            <a:pPr>
              <a:defRPr/>
            </a:pPr>
            <a:endParaRPr lang="sr-Latn-RS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36576" y="374904"/>
            <a:ext cx="6638544" cy="10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Прикупљање података </a:t>
            </a:r>
            <a:r>
              <a:rPr lang="en-U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</a:t>
            </a:r>
            <a:r>
              <a:rPr lang="sr-Latn-R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r>
              <a:rPr lang="en-U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sr-Latn-R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i 2016.</a:t>
            </a:r>
            <a:r>
              <a:rPr lang="en-U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r-Cyrl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година</a:t>
            </a:r>
            <a:endParaRPr lang="en-US" altLang="sr-Latn-R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63124410"/>
              </p:ext>
            </p:extLst>
          </p:nvPr>
        </p:nvGraphicFramePr>
        <p:xfrm>
          <a:off x="941832" y="1417638"/>
          <a:ext cx="6428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613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r>
              <a:rPr lang="sr-Cyrl-RS" altLang="sr-Latn-RS" dirty="0" smtClean="0"/>
              <a:t>Попуњава се приликом прве посете газдинству (једном годишње)</a:t>
            </a:r>
            <a:endParaRPr lang="en-US" altLang="sr-Latn-RS" dirty="0" smtClean="0"/>
          </a:p>
        </p:txBody>
      </p:sp>
      <p:sp>
        <p:nvSpPr>
          <p:cNvPr id="16388" name="Title 6"/>
          <p:cNvSpPr>
            <a:spLocks noGrp="1"/>
          </p:cNvSpPr>
          <p:nvPr>
            <p:ph type="title"/>
          </p:nvPr>
        </p:nvSpPr>
        <p:spPr>
          <a:xfrm>
            <a:off x="0" y="342900"/>
            <a:ext cx="450799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Идентификација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8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r-Cyrl-RS" dirty="0" smtClean="0"/>
              <a:t>Попуњавају се једном годишње</a:t>
            </a:r>
          </a:p>
          <a:p>
            <a:pPr marL="0" indent="0">
              <a:buFont typeface="Arial" charset="0"/>
              <a:buNone/>
              <a:defRPr/>
            </a:pPr>
            <a:endParaRPr lang="sr-Cyrl-R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17412" name="Title 6"/>
          <p:cNvSpPr>
            <a:spLocks noGrp="1"/>
          </p:cNvSpPr>
          <p:nvPr>
            <p:ph type="title"/>
          </p:nvPr>
        </p:nvSpPr>
        <p:spPr>
          <a:xfrm>
            <a:off x="242888" y="342900"/>
            <a:ext cx="5257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Табеле 0.0 и 0.1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1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1951038"/>
            <a:ext cx="8229600" cy="4525962"/>
          </a:xfrm>
        </p:spPr>
        <p:txBody>
          <a:bodyPr/>
          <a:lstStyle/>
          <a:p>
            <a:r>
              <a:rPr lang="sr-Cyrl-RS" altLang="sr-Latn-RS" smtClean="0"/>
              <a:t>Кварталне посете</a:t>
            </a:r>
          </a:p>
          <a:p>
            <a:r>
              <a:rPr lang="sr-Cyrl-RS" altLang="sr-Latn-RS" smtClean="0"/>
              <a:t>Једна табела по култури (усеву)</a:t>
            </a:r>
          </a:p>
          <a:p>
            <a:r>
              <a:rPr lang="sr-Cyrl-RS" altLang="sr-Latn-RS" smtClean="0"/>
              <a:t>Обратити пажњу на употребу на газдинству</a:t>
            </a:r>
            <a:endParaRPr lang="en-US" altLang="sr-Latn-RS" smtClean="0"/>
          </a:p>
          <a:p>
            <a:endParaRPr lang="sr-Cyrl-RS" altLang="sr-Latn-RS" smtClean="0"/>
          </a:p>
          <a:p>
            <a:endParaRPr lang="en-US" altLang="sr-Latn-RS" smtClean="0"/>
          </a:p>
        </p:txBody>
      </p:sp>
      <p:sp>
        <p:nvSpPr>
          <p:cNvPr id="18436" name="Title 6"/>
          <p:cNvSpPr>
            <a:spLocks noGrp="1"/>
          </p:cNvSpPr>
          <p:nvPr>
            <p:ph type="title"/>
          </p:nvPr>
        </p:nvSpPr>
        <p:spPr>
          <a:xfrm>
            <a:off x="0" y="384048"/>
            <a:ext cx="5678424" cy="832104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 1 (биљна</a:t>
            </a:r>
            <a:r>
              <a:rPr lang="sr-Latn-R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производња)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4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769864" cy="1143000"/>
          </a:xfrm>
        </p:spPr>
        <p:txBody>
          <a:bodyPr>
            <a:norm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2 (Купљени материјал у биљној производњи)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179638"/>
            <a:ext cx="8229600" cy="4525962"/>
          </a:xfrm>
        </p:spPr>
        <p:txBody>
          <a:bodyPr/>
          <a:lstStyle/>
          <a:p>
            <a:r>
              <a:rPr lang="sr-Cyrl-RS" altLang="sr-Latn-RS" smtClean="0"/>
              <a:t>Кварталне посете</a:t>
            </a:r>
          </a:p>
          <a:p>
            <a:endParaRPr lang="sr-Cyrl-RS" altLang="sr-Latn-RS" smtClean="0"/>
          </a:p>
          <a:p>
            <a:r>
              <a:rPr lang="sr-Cyrl-RS" altLang="sr-Latn-RS" smtClean="0"/>
              <a:t>Детаљни унос за ђубрива</a:t>
            </a:r>
            <a:endParaRPr lang="en-US" altLang="sr-Latn-RS" smtClean="0"/>
          </a:p>
        </p:txBody>
      </p:sp>
    </p:spTree>
    <p:extLst>
      <p:ext uri="{BB962C8B-B14F-4D97-AF65-F5344CB8AC3E}">
        <p14:creationId xmlns="" xmlns:p14="http://schemas.microsoft.com/office/powerpoint/2010/main" val="2861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56616"/>
            <a:ext cx="5952744" cy="1143000"/>
          </a:xfrm>
        </p:spPr>
        <p:txBody>
          <a:bodyPr>
            <a:normAutofit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3 (Сточарство: рођено, купљено, продато и сл.)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255838"/>
            <a:ext cx="8229600" cy="4525962"/>
          </a:xfrm>
        </p:spPr>
        <p:txBody>
          <a:bodyPr/>
          <a:lstStyle/>
          <a:p>
            <a:r>
              <a:rPr lang="sr-Cyrl-RS" altLang="sr-Latn-RS" dirty="0" smtClean="0"/>
              <a:t>Кварталне посете</a:t>
            </a:r>
          </a:p>
          <a:p>
            <a:r>
              <a:rPr lang="sr-Cyrl-RS" altLang="sr-Latn-RS" dirty="0" smtClean="0"/>
              <a:t>Редовно вођење евиденције на газдинству – бар једном месечно</a:t>
            </a:r>
          </a:p>
          <a:p>
            <a:r>
              <a:rPr lang="sr-Cyrl-RS" altLang="sr-Latn-RS" dirty="0" smtClean="0"/>
              <a:t>Обратити пажњу на продато/потрошено за</a:t>
            </a:r>
          </a:p>
          <a:p>
            <a:r>
              <a:rPr lang="sr-Cyrl-RS" altLang="sr-Latn-RS" dirty="0" smtClean="0"/>
              <a:t>Прегледати евиденцију пољопривредног произвођача</a:t>
            </a:r>
          </a:p>
          <a:p>
            <a:endParaRPr lang="en-US" alt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2033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02335"/>
            <a:ext cx="3657600" cy="841249"/>
          </a:xfrm>
        </p:spPr>
        <p:txBody>
          <a:bodyPr>
            <a:normAutofit fontScale="90000"/>
          </a:bodyPr>
          <a:lstStyle/>
          <a:p>
            <a:pPr algn="l"/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Табела</a:t>
            </a:r>
            <a:r>
              <a:rPr lang="en-US" altLang="sr-Latn-R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altLang="sr-Latn-RS" sz="3200" b="1" dirty="0" smtClean="0">
                <a:solidFill>
                  <a:srgbClr val="FF0000"/>
                </a:solidFill>
                <a:latin typeface="+mn-lt"/>
              </a:rPr>
              <a:t>4 (број и вредност стоке)</a:t>
            </a:r>
            <a:endParaRPr lang="en-US" altLang="sr-Latn-RS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92608" y="1825625"/>
            <a:ext cx="8222742" cy="3066415"/>
          </a:xfrm>
        </p:spPr>
        <p:txBody>
          <a:bodyPr/>
          <a:lstStyle/>
          <a:p>
            <a:r>
              <a:rPr lang="sr-Cyrl-RS" altLang="sr-Latn-RS" dirty="0" smtClean="0"/>
              <a:t>Редовно вођење евиденције на газдинству – бар једном месечно</a:t>
            </a:r>
          </a:p>
          <a:p>
            <a:endParaRPr lang="sr-Cyrl-RS" altLang="sr-Latn-RS" dirty="0" smtClean="0"/>
          </a:p>
          <a:p>
            <a:r>
              <a:rPr lang="sr-Cyrl-RS" altLang="sr-Latn-RS" dirty="0" smtClean="0"/>
              <a:t>Прегледати категорије и активности иза Табеле 3</a:t>
            </a:r>
            <a:endParaRPr lang="en-US" alt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2258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594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Идентификација</vt:lpstr>
      <vt:lpstr>Табеле 0.0 и 0.1</vt:lpstr>
      <vt:lpstr>Табела 1 (биљна производња)</vt:lpstr>
      <vt:lpstr>Табела 2 (Купљени материјал у биљној производњи)</vt:lpstr>
      <vt:lpstr>Табела 3 (Сточарство: рођено, купљено, продато и сл.)</vt:lpstr>
      <vt:lpstr>Табела 4 (број и вредност стоке)</vt:lpstr>
      <vt:lpstr>Табела 5 (Сточарски производи: млеко и производи од млека)</vt:lpstr>
      <vt:lpstr>Табела 6  (Остале активности које доносе економску корист а директно се односе на пољопривредно газдинство)</vt:lpstr>
      <vt:lpstr>Табела 7  (Купљена сточна храна)</vt:lpstr>
      <vt:lpstr>Табела 8  (Плаћене услуге и купљени материјал у сточарској производњи)</vt:lpstr>
      <vt:lpstr>Табела 9  (Услуге радне снаге, механизација и опрема)</vt:lpstr>
      <vt:lpstr>Табела 10  (Општи трошкови пољопривредног газдинства)</vt:lpstr>
      <vt:lpstr>Табела 11  (Радна снага на пољопривредном газдинству)</vt:lpstr>
      <vt:lpstr>Табела 12 (Коришћено пољопривредно земљиште - КПЗ)</vt:lpstr>
      <vt:lpstr>Табела 13  (Земљиште, вишегодишњи засади, објекти, механизација и опрема )</vt:lpstr>
      <vt:lpstr>Табела 14  (Залихе, краткорочна потраживања и новчана средства)</vt:lpstr>
      <vt:lpstr>Табела 15 (Дуговања)</vt:lpstr>
      <vt:lpstr>Табела 16 (Субвенције)</vt:lpstr>
      <vt:lpstr>Помоћне табеле</vt:lpstr>
      <vt:lpstr>Помоћне табеле</vt:lpstr>
      <vt:lpstr>Анекс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dr Slavica Colic</cp:lastModifiedBy>
  <cp:revision>88</cp:revision>
  <dcterms:created xsi:type="dcterms:W3CDTF">2015-11-13T09:07:23Z</dcterms:created>
  <dcterms:modified xsi:type="dcterms:W3CDTF">2016-02-10T13:48:48Z</dcterms:modified>
</cp:coreProperties>
</file>