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00" r:id="rId3"/>
    <p:sldId id="299" r:id="rId4"/>
    <p:sldId id="301" r:id="rId5"/>
    <p:sldId id="306" r:id="rId6"/>
    <p:sldId id="307" r:id="rId7"/>
    <p:sldId id="302" r:id="rId8"/>
    <p:sldId id="303" r:id="rId9"/>
    <p:sldId id="319" r:id="rId10"/>
    <p:sldId id="320" r:id="rId11"/>
    <p:sldId id="304" r:id="rId12"/>
    <p:sldId id="311" r:id="rId13"/>
    <p:sldId id="305" r:id="rId14"/>
    <p:sldId id="308" r:id="rId15"/>
    <p:sldId id="309" r:id="rId16"/>
    <p:sldId id="310" r:id="rId17"/>
    <p:sldId id="312" r:id="rId18"/>
    <p:sldId id="313" r:id="rId19"/>
    <p:sldId id="314" r:id="rId20"/>
    <p:sldId id="315" r:id="rId21"/>
    <p:sldId id="318" r:id="rId22"/>
    <p:sldId id="317" r:id="rId23"/>
    <p:sldId id="316" r:id="rId24"/>
    <p:sldId id="295" r:id="rId25"/>
  </p:sldIdLst>
  <p:sldSz cx="9144000" cy="6858000" type="screen4x3"/>
  <p:notesSz cx="6669088" cy="9926638"/>
  <p:defaultTextStyle>
    <a:defPPr>
      <a:defRPr lang="sl-SI"/>
    </a:defPPr>
    <a:lvl1pPr algn="l" rtl="0" fontAlgn="base">
      <a:spcBef>
        <a:spcPct val="20000"/>
      </a:spcBef>
      <a:spcAft>
        <a:spcPct val="0"/>
      </a:spcAft>
      <a:buFont typeface="Wingdings" panose="05000000000000000000" pitchFamily="2" charset="2"/>
      <a:buChar char="l"/>
      <a:defRPr sz="2400" kern="1200">
        <a:solidFill>
          <a:schemeClr val="tx1"/>
        </a:solidFill>
        <a:latin typeface="Tahoma" panose="020B0604030504040204" pitchFamily="34" charset="0"/>
        <a:ea typeface="+mn-ea"/>
        <a:cs typeface="+mn-cs"/>
      </a:defRPr>
    </a:lvl1pPr>
    <a:lvl2pPr marL="457200" algn="l" rtl="0" fontAlgn="base">
      <a:spcBef>
        <a:spcPct val="20000"/>
      </a:spcBef>
      <a:spcAft>
        <a:spcPct val="0"/>
      </a:spcAft>
      <a:buFont typeface="Wingdings" panose="05000000000000000000" pitchFamily="2" charset="2"/>
      <a:buChar char="l"/>
      <a:defRPr sz="2400" kern="1200">
        <a:solidFill>
          <a:schemeClr val="tx1"/>
        </a:solidFill>
        <a:latin typeface="Tahoma" panose="020B0604030504040204" pitchFamily="34" charset="0"/>
        <a:ea typeface="+mn-ea"/>
        <a:cs typeface="+mn-cs"/>
      </a:defRPr>
    </a:lvl2pPr>
    <a:lvl3pPr marL="914400" algn="l" rtl="0" fontAlgn="base">
      <a:spcBef>
        <a:spcPct val="20000"/>
      </a:spcBef>
      <a:spcAft>
        <a:spcPct val="0"/>
      </a:spcAft>
      <a:buFont typeface="Wingdings" panose="05000000000000000000" pitchFamily="2" charset="2"/>
      <a:buChar char="l"/>
      <a:defRPr sz="2400" kern="1200">
        <a:solidFill>
          <a:schemeClr val="tx1"/>
        </a:solidFill>
        <a:latin typeface="Tahoma" panose="020B0604030504040204" pitchFamily="34" charset="0"/>
        <a:ea typeface="+mn-ea"/>
        <a:cs typeface="+mn-cs"/>
      </a:defRPr>
    </a:lvl3pPr>
    <a:lvl4pPr marL="1371600" algn="l" rtl="0" fontAlgn="base">
      <a:spcBef>
        <a:spcPct val="20000"/>
      </a:spcBef>
      <a:spcAft>
        <a:spcPct val="0"/>
      </a:spcAft>
      <a:buFont typeface="Wingdings" panose="05000000000000000000" pitchFamily="2" charset="2"/>
      <a:buChar char="l"/>
      <a:defRPr sz="2400" kern="1200">
        <a:solidFill>
          <a:schemeClr val="tx1"/>
        </a:solidFill>
        <a:latin typeface="Tahoma" panose="020B0604030504040204" pitchFamily="34" charset="0"/>
        <a:ea typeface="+mn-ea"/>
        <a:cs typeface="+mn-cs"/>
      </a:defRPr>
    </a:lvl4pPr>
    <a:lvl5pPr marL="1828800" algn="l" rtl="0" fontAlgn="base">
      <a:spcBef>
        <a:spcPct val="20000"/>
      </a:spcBef>
      <a:spcAft>
        <a:spcPct val="0"/>
      </a:spcAft>
      <a:buFont typeface="Wingdings" panose="05000000000000000000" pitchFamily="2" charset="2"/>
      <a:buChar char="l"/>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33"/>
    <a:srgbClr val="663300"/>
    <a:srgbClr val="0033CC"/>
    <a:srgbClr val="33CC33"/>
    <a:srgbClr val="CCFF99"/>
    <a:srgbClr val="CC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0" autoAdjust="0"/>
  </p:normalViewPr>
  <p:slideViewPr>
    <p:cSldViewPr>
      <p:cViewPr varScale="1">
        <p:scale>
          <a:sx n="106" d="100"/>
          <a:sy n="106" d="100"/>
        </p:scale>
        <p:origin x="16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Wingdings" panose="05000000000000000000" pitchFamily="2" charset="2"/>
              <a:buAutoNum type="arabicPeriod"/>
              <a:defRPr sz="1200"/>
            </a:lvl1pPr>
          </a:lstStyle>
          <a:p>
            <a:endParaRPr lang="sl-SI" altLang="sl-SI"/>
          </a:p>
        </p:txBody>
      </p:sp>
      <p:sp>
        <p:nvSpPr>
          <p:cNvPr id="68611" name="Rectangle 3"/>
          <p:cNvSpPr>
            <a:spLocks noGrp="1" noChangeArrowheads="1"/>
          </p:cNvSpPr>
          <p:nvPr>
            <p:ph type="dt" sz="quarter" idx="1"/>
          </p:nvPr>
        </p:nvSpPr>
        <p:spPr bwMode="auto">
          <a:xfrm>
            <a:off x="377825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Wingdings" panose="05000000000000000000" pitchFamily="2" charset="2"/>
              <a:buAutoNum type="arabicPeriod"/>
              <a:defRPr sz="1200"/>
            </a:lvl1pPr>
          </a:lstStyle>
          <a:p>
            <a:endParaRPr lang="sl-SI" altLang="sl-SI"/>
          </a:p>
        </p:txBody>
      </p:sp>
      <p:sp>
        <p:nvSpPr>
          <p:cNvPr id="68612" name="Rectangle 4"/>
          <p:cNvSpPr>
            <a:spLocks noGrp="1" noChangeArrowheads="1"/>
          </p:cNvSpPr>
          <p:nvPr>
            <p:ph type="ftr" sz="quarter" idx="2"/>
          </p:nvPr>
        </p:nvSpPr>
        <p:spPr bwMode="auto">
          <a:xfrm>
            <a:off x="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 typeface="Wingdings" panose="05000000000000000000" pitchFamily="2" charset="2"/>
              <a:buAutoNum type="arabicPeriod"/>
              <a:defRPr sz="1200"/>
            </a:lvl1pPr>
          </a:lstStyle>
          <a:p>
            <a:endParaRPr lang="sl-SI" altLang="sl-SI"/>
          </a:p>
        </p:txBody>
      </p:sp>
      <p:sp>
        <p:nvSpPr>
          <p:cNvPr id="68613" name="Rectangle 5"/>
          <p:cNvSpPr>
            <a:spLocks noGrp="1" noChangeArrowheads="1"/>
          </p:cNvSpPr>
          <p:nvPr>
            <p:ph type="sldNum" sz="quarter" idx="3"/>
          </p:nvPr>
        </p:nvSpPr>
        <p:spPr bwMode="auto">
          <a:xfrm>
            <a:off x="377825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 typeface="Wingdings" panose="05000000000000000000" pitchFamily="2" charset="2"/>
              <a:buAutoNum type="arabicPeriod"/>
              <a:defRPr sz="1200"/>
            </a:lvl1pPr>
          </a:lstStyle>
          <a:p>
            <a:fld id="{4F5F0CA7-D1FB-466B-B9AE-7E1E7917AD57}" type="slidenum">
              <a:rPr lang="sl-SI" altLang="sl-SI"/>
              <a:pPr/>
              <a:t>‹#›</a:t>
            </a:fld>
            <a:endParaRPr lang="sl-SI" altLang="sl-SI"/>
          </a:p>
        </p:txBody>
      </p:sp>
    </p:spTree>
    <p:extLst>
      <p:ext uri="{BB962C8B-B14F-4D97-AF65-F5344CB8AC3E}">
        <p14:creationId xmlns:p14="http://schemas.microsoft.com/office/powerpoint/2010/main" val="2178492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anose="02020603050405020304" pitchFamily="18" charset="0"/>
              </a:defRPr>
            </a:lvl1pPr>
          </a:lstStyle>
          <a:p>
            <a:endParaRPr lang="en-GB" altLang="sl-SI"/>
          </a:p>
        </p:txBody>
      </p:sp>
      <p:sp>
        <p:nvSpPr>
          <p:cNvPr id="43011" name="Rectangle 3"/>
          <p:cNvSpPr>
            <a:spLocks noGrp="1" noChangeArrowheads="1"/>
          </p:cNvSpPr>
          <p:nvPr>
            <p:ph type="dt" idx="1"/>
          </p:nvPr>
        </p:nvSpPr>
        <p:spPr bwMode="auto">
          <a:xfrm>
            <a:off x="377825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anose="02020603050405020304" pitchFamily="18" charset="0"/>
              </a:defRPr>
            </a:lvl1pPr>
          </a:lstStyle>
          <a:p>
            <a:endParaRPr lang="en-GB" altLang="sl-SI"/>
          </a:p>
        </p:txBody>
      </p:sp>
      <p:sp>
        <p:nvSpPr>
          <p:cNvPr id="43012" name="Rectangle 4"/>
          <p:cNvSpPr>
            <a:spLocks noGrp="1" noRot="1" noChangeAspect="1" noChangeArrowheads="1" noTextEdit="1"/>
          </p:cNvSpPr>
          <p:nvPr>
            <p:ph type="sldImg" idx="2"/>
          </p:nvPr>
        </p:nvSpPr>
        <p:spPr bwMode="auto">
          <a:xfrm>
            <a:off x="8524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l-SI" smtClean="0"/>
              <a:t>Click to edit Master text styles</a:t>
            </a:r>
          </a:p>
          <a:p>
            <a:pPr lvl="1"/>
            <a:r>
              <a:rPr lang="en-GB" altLang="sl-SI" smtClean="0"/>
              <a:t>Second level</a:t>
            </a:r>
          </a:p>
          <a:p>
            <a:pPr lvl="2"/>
            <a:r>
              <a:rPr lang="en-GB" altLang="sl-SI" smtClean="0"/>
              <a:t>Third level</a:t>
            </a:r>
          </a:p>
          <a:p>
            <a:pPr lvl="3"/>
            <a:r>
              <a:rPr lang="en-GB" altLang="sl-SI" smtClean="0"/>
              <a:t>Fourth level</a:t>
            </a:r>
          </a:p>
          <a:p>
            <a:pPr lvl="4"/>
            <a:r>
              <a:rPr lang="en-GB" altLang="sl-SI" smtClean="0"/>
              <a:t>Fifth level</a:t>
            </a:r>
          </a:p>
        </p:txBody>
      </p:sp>
      <p:sp>
        <p:nvSpPr>
          <p:cNvPr id="43014" name="Rectangle 6"/>
          <p:cNvSpPr>
            <a:spLocks noGrp="1" noChangeArrowheads="1"/>
          </p:cNvSpPr>
          <p:nvPr>
            <p:ph type="ftr" sz="quarter" idx="4"/>
          </p:nvPr>
        </p:nvSpPr>
        <p:spPr bwMode="auto">
          <a:xfrm>
            <a:off x="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anose="02020603050405020304" pitchFamily="18" charset="0"/>
              </a:defRPr>
            </a:lvl1pPr>
          </a:lstStyle>
          <a:p>
            <a:endParaRPr lang="en-GB" altLang="sl-SI"/>
          </a:p>
        </p:txBody>
      </p:sp>
      <p:sp>
        <p:nvSpPr>
          <p:cNvPr id="43015" name="Rectangle 7"/>
          <p:cNvSpPr>
            <a:spLocks noGrp="1" noChangeArrowheads="1"/>
          </p:cNvSpPr>
          <p:nvPr>
            <p:ph type="sldNum" sz="quarter" idx="5"/>
          </p:nvPr>
        </p:nvSpPr>
        <p:spPr bwMode="auto">
          <a:xfrm>
            <a:off x="377825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fld id="{84444CBC-7D64-4789-A353-095632C7D284}" type="slidenum">
              <a:rPr lang="en-GB" altLang="sl-SI"/>
              <a:pPr/>
              <a:t>‹#›</a:t>
            </a:fld>
            <a:endParaRPr lang="en-GB" altLang="sl-SI"/>
          </a:p>
        </p:txBody>
      </p:sp>
    </p:spTree>
    <p:extLst>
      <p:ext uri="{BB962C8B-B14F-4D97-AF65-F5344CB8AC3E}">
        <p14:creationId xmlns:p14="http://schemas.microsoft.com/office/powerpoint/2010/main" val="8640095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lvl1pPr>
              <a:defRPr/>
            </a:lvl1pPr>
          </a:lstStyle>
          <a:p>
            <a:endParaRPr lang="en-GB" altLang="sl-SI"/>
          </a:p>
        </p:txBody>
      </p:sp>
      <p:sp>
        <p:nvSpPr>
          <p:cNvPr id="5" name="Označba mesta noge 4"/>
          <p:cNvSpPr>
            <a:spLocks noGrp="1"/>
          </p:cNvSpPr>
          <p:nvPr>
            <p:ph type="ftr" sz="quarter" idx="11"/>
          </p:nvPr>
        </p:nvSpPr>
        <p:spPr/>
        <p:txBody>
          <a:bodyPr/>
          <a:lstStyle>
            <a:lvl1pPr>
              <a:defRPr/>
            </a:lvl1pPr>
          </a:lstStyle>
          <a:p>
            <a:endParaRPr lang="en-GB" altLang="sl-SI"/>
          </a:p>
        </p:txBody>
      </p:sp>
      <p:sp>
        <p:nvSpPr>
          <p:cNvPr id="6" name="Označba mesta številke diapozitiva 5"/>
          <p:cNvSpPr>
            <a:spLocks noGrp="1"/>
          </p:cNvSpPr>
          <p:nvPr>
            <p:ph type="sldNum" sz="quarter" idx="12"/>
          </p:nvPr>
        </p:nvSpPr>
        <p:spPr/>
        <p:txBody>
          <a:bodyPr/>
          <a:lstStyle>
            <a:lvl1pPr>
              <a:defRPr/>
            </a:lvl1pPr>
          </a:lstStyle>
          <a:p>
            <a:fld id="{2D8DA71B-3D38-4A7D-8837-D8BC2EEBD522}" type="slidenum">
              <a:rPr lang="en-GB" altLang="sl-SI"/>
              <a:pPr/>
              <a:t>‹#›</a:t>
            </a:fld>
            <a:endParaRPr lang="en-GB" altLang="sl-SI"/>
          </a:p>
        </p:txBody>
      </p:sp>
    </p:spTree>
    <p:extLst>
      <p:ext uri="{BB962C8B-B14F-4D97-AF65-F5344CB8AC3E}">
        <p14:creationId xmlns:p14="http://schemas.microsoft.com/office/powerpoint/2010/main" val="35629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lvl1pPr>
              <a:defRPr/>
            </a:lvl1pPr>
          </a:lstStyle>
          <a:p>
            <a:endParaRPr lang="en-GB" altLang="sl-SI"/>
          </a:p>
        </p:txBody>
      </p:sp>
      <p:sp>
        <p:nvSpPr>
          <p:cNvPr id="5" name="Označba mesta noge 4"/>
          <p:cNvSpPr>
            <a:spLocks noGrp="1"/>
          </p:cNvSpPr>
          <p:nvPr>
            <p:ph type="ftr" sz="quarter" idx="11"/>
          </p:nvPr>
        </p:nvSpPr>
        <p:spPr/>
        <p:txBody>
          <a:bodyPr/>
          <a:lstStyle>
            <a:lvl1pPr>
              <a:defRPr/>
            </a:lvl1pPr>
          </a:lstStyle>
          <a:p>
            <a:endParaRPr lang="en-GB" altLang="sl-SI"/>
          </a:p>
        </p:txBody>
      </p:sp>
      <p:sp>
        <p:nvSpPr>
          <p:cNvPr id="6" name="Označba mesta številke diapozitiva 5"/>
          <p:cNvSpPr>
            <a:spLocks noGrp="1"/>
          </p:cNvSpPr>
          <p:nvPr>
            <p:ph type="sldNum" sz="quarter" idx="12"/>
          </p:nvPr>
        </p:nvSpPr>
        <p:spPr/>
        <p:txBody>
          <a:bodyPr/>
          <a:lstStyle>
            <a:lvl1pPr>
              <a:defRPr/>
            </a:lvl1pPr>
          </a:lstStyle>
          <a:p>
            <a:fld id="{727E1B05-E059-4844-82C3-C7A03156DBD0}" type="slidenum">
              <a:rPr lang="en-GB" altLang="sl-SI"/>
              <a:pPr/>
              <a:t>‹#›</a:t>
            </a:fld>
            <a:endParaRPr lang="en-GB" altLang="sl-SI"/>
          </a:p>
        </p:txBody>
      </p:sp>
    </p:spTree>
    <p:extLst>
      <p:ext uri="{BB962C8B-B14F-4D97-AF65-F5344CB8AC3E}">
        <p14:creationId xmlns:p14="http://schemas.microsoft.com/office/powerpoint/2010/main" val="70648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15100" y="609600"/>
            <a:ext cx="1943100" cy="5486400"/>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685800" y="609600"/>
            <a:ext cx="5676900" cy="54864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lvl1pPr>
              <a:defRPr/>
            </a:lvl1pPr>
          </a:lstStyle>
          <a:p>
            <a:endParaRPr lang="en-GB" altLang="sl-SI"/>
          </a:p>
        </p:txBody>
      </p:sp>
      <p:sp>
        <p:nvSpPr>
          <p:cNvPr id="5" name="Označba mesta noge 4"/>
          <p:cNvSpPr>
            <a:spLocks noGrp="1"/>
          </p:cNvSpPr>
          <p:nvPr>
            <p:ph type="ftr" sz="quarter" idx="11"/>
          </p:nvPr>
        </p:nvSpPr>
        <p:spPr/>
        <p:txBody>
          <a:bodyPr/>
          <a:lstStyle>
            <a:lvl1pPr>
              <a:defRPr/>
            </a:lvl1pPr>
          </a:lstStyle>
          <a:p>
            <a:endParaRPr lang="en-GB" altLang="sl-SI"/>
          </a:p>
        </p:txBody>
      </p:sp>
      <p:sp>
        <p:nvSpPr>
          <p:cNvPr id="6" name="Označba mesta številke diapozitiva 5"/>
          <p:cNvSpPr>
            <a:spLocks noGrp="1"/>
          </p:cNvSpPr>
          <p:nvPr>
            <p:ph type="sldNum" sz="quarter" idx="12"/>
          </p:nvPr>
        </p:nvSpPr>
        <p:spPr/>
        <p:txBody>
          <a:bodyPr/>
          <a:lstStyle>
            <a:lvl1pPr>
              <a:defRPr/>
            </a:lvl1pPr>
          </a:lstStyle>
          <a:p>
            <a:fld id="{1CA4EF43-9279-416C-B8CD-2606B8F816F9}" type="slidenum">
              <a:rPr lang="en-GB" altLang="sl-SI"/>
              <a:pPr/>
              <a:t>‹#›</a:t>
            </a:fld>
            <a:endParaRPr lang="en-GB" altLang="sl-SI"/>
          </a:p>
        </p:txBody>
      </p:sp>
    </p:spTree>
    <p:extLst>
      <p:ext uri="{BB962C8B-B14F-4D97-AF65-F5344CB8AC3E}">
        <p14:creationId xmlns:p14="http://schemas.microsoft.com/office/powerpoint/2010/main" val="360106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Naslov in grafikon">
    <p:spTree>
      <p:nvGrpSpPr>
        <p:cNvPr id="1" name=""/>
        <p:cNvGrpSpPr/>
        <p:nvPr/>
      </p:nvGrpSpPr>
      <p:grpSpPr>
        <a:xfrm>
          <a:off x="0" y="0"/>
          <a:ext cx="0" cy="0"/>
          <a:chOff x="0" y="0"/>
          <a:chExt cx="0" cy="0"/>
        </a:xfrm>
      </p:grpSpPr>
      <p:sp>
        <p:nvSpPr>
          <p:cNvPr id="2" name="Naslov 1"/>
          <p:cNvSpPr>
            <a:spLocks noGrp="1"/>
          </p:cNvSpPr>
          <p:nvPr>
            <p:ph type="title"/>
          </p:nvPr>
        </p:nvSpPr>
        <p:spPr>
          <a:xfrm>
            <a:off x="685800" y="609600"/>
            <a:ext cx="7772400" cy="1143000"/>
          </a:xfrm>
        </p:spPr>
        <p:txBody>
          <a:bodyPr/>
          <a:lstStyle/>
          <a:p>
            <a:r>
              <a:rPr lang="sl-SI" smtClean="0"/>
              <a:t>Uredite slog naslova matrice</a:t>
            </a:r>
            <a:endParaRPr lang="sl-SI"/>
          </a:p>
        </p:txBody>
      </p:sp>
      <p:sp>
        <p:nvSpPr>
          <p:cNvPr id="3" name="Označba mesta grafikona 2"/>
          <p:cNvSpPr>
            <a:spLocks noGrp="1"/>
          </p:cNvSpPr>
          <p:nvPr>
            <p:ph type="chart" idx="1"/>
          </p:nvPr>
        </p:nvSpPr>
        <p:spPr>
          <a:xfrm>
            <a:off x="685800" y="1981200"/>
            <a:ext cx="7772400" cy="4114800"/>
          </a:xfrm>
        </p:spPr>
        <p:txBody>
          <a:bodyPr/>
          <a:lstStyle/>
          <a:p>
            <a:endParaRPr lang="sl-SI"/>
          </a:p>
        </p:txBody>
      </p:sp>
      <p:sp>
        <p:nvSpPr>
          <p:cNvPr id="4" name="Označba mesta datuma 3"/>
          <p:cNvSpPr>
            <a:spLocks noGrp="1"/>
          </p:cNvSpPr>
          <p:nvPr>
            <p:ph type="dt" sz="half" idx="10"/>
          </p:nvPr>
        </p:nvSpPr>
        <p:spPr>
          <a:xfrm>
            <a:off x="685800" y="6248400"/>
            <a:ext cx="1905000" cy="457200"/>
          </a:xfrm>
        </p:spPr>
        <p:txBody>
          <a:bodyPr/>
          <a:lstStyle>
            <a:lvl1pPr>
              <a:defRPr/>
            </a:lvl1pPr>
          </a:lstStyle>
          <a:p>
            <a:endParaRPr lang="en-GB" altLang="sl-SI"/>
          </a:p>
        </p:txBody>
      </p:sp>
      <p:sp>
        <p:nvSpPr>
          <p:cNvPr id="5" name="Označba mesta noge 4"/>
          <p:cNvSpPr>
            <a:spLocks noGrp="1"/>
          </p:cNvSpPr>
          <p:nvPr>
            <p:ph type="ftr" sz="quarter" idx="11"/>
          </p:nvPr>
        </p:nvSpPr>
        <p:spPr>
          <a:xfrm>
            <a:off x="3124200" y="6248400"/>
            <a:ext cx="2895600" cy="457200"/>
          </a:xfrm>
        </p:spPr>
        <p:txBody>
          <a:bodyPr/>
          <a:lstStyle>
            <a:lvl1pPr>
              <a:defRPr/>
            </a:lvl1pPr>
          </a:lstStyle>
          <a:p>
            <a:endParaRPr lang="en-GB" altLang="sl-SI"/>
          </a:p>
        </p:txBody>
      </p:sp>
      <p:sp>
        <p:nvSpPr>
          <p:cNvPr id="6" name="Označba mesta številke diapozitiva 5"/>
          <p:cNvSpPr>
            <a:spLocks noGrp="1"/>
          </p:cNvSpPr>
          <p:nvPr>
            <p:ph type="sldNum" sz="quarter" idx="12"/>
          </p:nvPr>
        </p:nvSpPr>
        <p:spPr>
          <a:xfrm>
            <a:off x="6553200" y="6248400"/>
            <a:ext cx="1905000" cy="457200"/>
          </a:xfrm>
        </p:spPr>
        <p:txBody>
          <a:bodyPr/>
          <a:lstStyle>
            <a:lvl1pPr>
              <a:defRPr/>
            </a:lvl1pPr>
          </a:lstStyle>
          <a:p>
            <a:fld id="{CB0B7E6E-B6BA-4BFC-BE7E-D98191EC3D58}" type="slidenum">
              <a:rPr lang="en-GB" altLang="sl-SI"/>
              <a:pPr/>
              <a:t>‹#›</a:t>
            </a:fld>
            <a:endParaRPr lang="en-GB" altLang="sl-SI"/>
          </a:p>
        </p:txBody>
      </p:sp>
    </p:spTree>
    <p:extLst>
      <p:ext uri="{BB962C8B-B14F-4D97-AF65-F5344CB8AC3E}">
        <p14:creationId xmlns:p14="http://schemas.microsoft.com/office/powerpoint/2010/main" val="417724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609600"/>
            <a:ext cx="7772400" cy="1143000"/>
          </a:xfrm>
        </p:spPr>
        <p:txBody>
          <a:bodyPr/>
          <a:lstStyle/>
          <a:p>
            <a:r>
              <a:rPr lang="sl-SI" smtClean="0"/>
              <a:t>Uredite slog naslova matrice</a:t>
            </a:r>
            <a:endParaRPr lang="sl-SI"/>
          </a:p>
        </p:txBody>
      </p:sp>
      <p:sp>
        <p:nvSpPr>
          <p:cNvPr id="3" name="Označba mesta besedila 2"/>
          <p:cNvSpPr>
            <a:spLocks noGrp="1"/>
          </p:cNvSpPr>
          <p:nvPr>
            <p:ph type="body" sz="half" idx="1"/>
          </p:nvPr>
        </p:nvSpPr>
        <p:spPr>
          <a:xfrm>
            <a:off x="685800" y="1981200"/>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4648200" y="1981200"/>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a:xfrm>
            <a:off x="685800" y="6248400"/>
            <a:ext cx="1905000" cy="457200"/>
          </a:xfrm>
        </p:spPr>
        <p:txBody>
          <a:bodyPr/>
          <a:lstStyle>
            <a:lvl1pPr>
              <a:defRPr/>
            </a:lvl1pPr>
          </a:lstStyle>
          <a:p>
            <a:endParaRPr lang="en-GB" altLang="sl-SI"/>
          </a:p>
        </p:txBody>
      </p:sp>
      <p:sp>
        <p:nvSpPr>
          <p:cNvPr id="6" name="Označba mesta noge 5"/>
          <p:cNvSpPr>
            <a:spLocks noGrp="1"/>
          </p:cNvSpPr>
          <p:nvPr>
            <p:ph type="ftr" sz="quarter" idx="11"/>
          </p:nvPr>
        </p:nvSpPr>
        <p:spPr>
          <a:xfrm>
            <a:off x="3124200" y="6248400"/>
            <a:ext cx="2895600" cy="457200"/>
          </a:xfrm>
        </p:spPr>
        <p:txBody>
          <a:bodyPr/>
          <a:lstStyle>
            <a:lvl1pPr>
              <a:defRPr/>
            </a:lvl1pPr>
          </a:lstStyle>
          <a:p>
            <a:endParaRPr lang="en-GB" altLang="sl-SI"/>
          </a:p>
        </p:txBody>
      </p:sp>
      <p:sp>
        <p:nvSpPr>
          <p:cNvPr id="7" name="Označba mesta številke diapozitiva 6"/>
          <p:cNvSpPr>
            <a:spLocks noGrp="1"/>
          </p:cNvSpPr>
          <p:nvPr>
            <p:ph type="sldNum" sz="quarter" idx="12"/>
          </p:nvPr>
        </p:nvSpPr>
        <p:spPr>
          <a:xfrm>
            <a:off x="6553200" y="6248400"/>
            <a:ext cx="1905000" cy="457200"/>
          </a:xfrm>
        </p:spPr>
        <p:txBody>
          <a:bodyPr/>
          <a:lstStyle>
            <a:lvl1pPr>
              <a:defRPr/>
            </a:lvl1pPr>
          </a:lstStyle>
          <a:p>
            <a:fld id="{131EFCB3-72D1-4498-B353-9CCB4E452B00}" type="slidenum">
              <a:rPr lang="en-GB" altLang="sl-SI"/>
              <a:pPr/>
              <a:t>‹#›</a:t>
            </a:fld>
            <a:endParaRPr lang="en-GB" altLang="sl-SI"/>
          </a:p>
        </p:txBody>
      </p:sp>
    </p:spTree>
    <p:extLst>
      <p:ext uri="{BB962C8B-B14F-4D97-AF65-F5344CB8AC3E}">
        <p14:creationId xmlns:p14="http://schemas.microsoft.com/office/powerpoint/2010/main" val="108056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lvl1pPr>
              <a:defRPr/>
            </a:lvl1pPr>
          </a:lstStyle>
          <a:p>
            <a:endParaRPr lang="en-GB" altLang="sl-SI"/>
          </a:p>
        </p:txBody>
      </p:sp>
      <p:sp>
        <p:nvSpPr>
          <p:cNvPr id="5" name="Označba mesta noge 4"/>
          <p:cNvSpPr>
            <a:spLocks noGrp="1"/>
          </p:cNvSpPr>
          <p:nvPr>
            <p:ph type="ftr" sz="quarter" idx="11"/>
          </p:nvPr>
        </p:nvSpPr>
        <p:spPr/>
        <p:txBody>
          <a:bodyPr/>
          <a:lstStyle>
            <a:lvl1pPr>
              <a:defRPr/>
            </a:lvl1pPr>
          </a:lstStyle>
          <a:p>
            <a:endParaRPr lang="en-GB" altLang="sl-SI"/>
          </a:p>
        </p:txBody>
      </p:sp>
      <p:sp>
        <p:nvSpPr>
          <p:cNvPr id="6" name="Označba mesta številke diapozitiva 5"/>
          <p:cNvSpPr>
            <a:spLocks noGrp="1"/>
          </p:cNvSpPr>
          <p:nvPr>
            <p:ph type="sldNum" sz="quarter" idx="12"/>
          </p:nvPr>
        </p:nvSpPr>
        <p:spPr/>
        <p:txBody>
          <a:bodyPr/>
          <a:lstStyle>
            <a:lvl1pPr>
              <a:defRPr/>
            </a:lvl1pPr>
          </a:lstStyle>
          <a:p>
            <a:fld id="{10D487AA-70F0-4A03-BBF9-094B0441CE71}" type="slidenum">
              <a:rPr lang="en-GB" altLang="sl-SI"/>
              <a:pPr/>
              <a:t>‹#›</a:t>
            </a:fld>
            <a:endParaRPr lang="en-GB" altLang="sl-SI"/>
          </a:p>
        </p:txBody>
      </p:sp>
    </p:spTree>
    <p:extLst>
      <p:ext uri="{BB962C8B-B14F-4D97-AF65-F5344CB8AC3E}">
        <p14:creationId xmlns:p14="http://schemas.microsoft.com/office/powerpoint/2010/main" val="270034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smtClean="0"/>
              <a:t>Uredite sloge besedila matrice</a:t>
            </a:r>
          </a:p>
        </p:txBody>
      </p:sp>
      <p:sp>
        <p:nvSpPr>
          <p:cNvPr id="4" name="Označba mesta datuma 3"/>
          <p:cNvSpPr>
            <a:spLocks noGrp="1"/>
          </p:cNvSpPr>
          <p:nvPr>
            <p:ph type="dt" sz="half" idx="10"/>
          </p:nvPr>
        </p:nvSpPr>
        <p:spPr/>
        <p:txBody>
          <a:bodyPr/>
          <a:lstStyle>
            <a:lvl1pPr>
              <a:defRPr/>
            </a:lvl1pPr>
          </a:lstStyle>
          <a:p>
            <a:endParaRPr lang="en-GB" altLang="sl-SI"/>
          </a:p>
        </p:txBody>
      </p:sp>
      <p:sp>
        <p:nvSpPr>
          <p:cNvPr id="5" name="Označba mesta noge 4"/>
          <p:cNvSpPr>
            <a:spLocks noGrp="1"/>
          </p:cNvSpPr>
          <p:nvPr>
            <p:ph type="ftr" sz="quarter" idx="11"/>
          </p:nvPr>
        </p:nvSpPr>
        <p:spPr/>
        <p:txBody>
          <a:bodyPr/>
          <a:lstStyle>
            <a:lvl1pPr>
              <a:defRPr/>
            </a:lvl1pPr>
          </a:lstStyle>
          <a:p>
            <a:endParaRPr lang="en-GB" altLang="sl-SI"/>
          </a:p>
        </p:txBody>
      </p:sp>
      <p:sp>
        <p:nvSpPr>
          <p:cNvPr id="6" name="Označba mesta številke diapozitiva 5"/>
          <p:cNvSpPr>
            <a:spLocks noGrp="1"/>
          </p:cNvSpPr>
          <p:nvPr>
            <p:ph type="sldNum" sz="quarter" idx="12"/>
          </p:nvPr>
        </p:nvSpPr>
        <p:spPr/>
        <p:txBody>
          <a:bodyPr/>
          <a:lstStyle>
            <a:lvl1pPr>
              <a:defRPr/>
            </a:lvl1pPr>
          </a:lstStyle>
          <a:p>
            <a:fld id="{B79C7A1B-9CD9-4B52-85B8-0877A48CD978}" type="slidenum">
              <a:rPr lang="en-GB" altLang="sl-SI"/>
              <a:pPr/>
              <a:t>‹#›</a:t>
            </a:fld>
            <a:endParaRPr lang="en-GB" altLang="sl-SI"/>
          </a:p>
        </p:txBody>
      </p:sp>
    </p:spTree>
    <p:extLst>
      <p:ext uri="{BB962C8B-B14F-4D97-AF65-F5344CB8AC3E}">
        <p14:creationId xmlns:p14="http://schemas.microsoft.com/office/powerpoint/2010/main" val="352454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685800" y="1981200"/>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4648200" y="1981200"/>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lvl1pPr>
              <a:defRPr/>
            </a:lvl1pPr>
          </a:lstStyle>
          <a:p>
            <a:endParaRPr lang="en-GB" altLang="sl-SI"/>
          </a:p>
        </p:txBody>
      </p:sp>
      <p:sp>
        <p:nvSpPr>
          <p:cNvPr id="6" name="Označba mesta noge 5"/>
          <p:cNvSpPr>
            <a:spLocks noGrp="1"/>
          </p:cNvSpPr>
          <p:nvPr>
            <p:ph type="ftr" sz="quarter" idx="11"/>
          </p:nvPr>
        </p:nvSpPr>
        <p:spPr/>
        <p:txBody>
          <a:bodyPr/>
          <a:lstStyle>
            <a:lvl1pPr>
              <a:defRPr/>
            </a:lvl1pPr>
          </a:lstStyle>
          <a:p>
            <a:endParaRPr lang="en-GB" altLang="sl-SI"/>
          </a:p>
        </p:txBody>
      </p:sp>
      <p:sp>
        <p:nvSpPr>
          <p:cNvPr id="7" name="Označba mesta številke diapozitiva 6"/>
          <p:cNvSpPr>
            <a:spLocks noGrp="1"/>
          </p:cNvSpPr>
          <p:nvPr>
            <p:ph type="sldNum" sz="quarter" idx="12"/>
          </p:nvPr>
        </p:nvSpPr>
        <p:spPr/>
        <p:txBody>
          <a:bodyPr/>
          <a:lstStyle>
            <a:lvl1pPr>
              <a:defRPr/>
            </a:lvl1pPr>
          </a:lstStyle>
          <a:p>
            <a:fld id="{74165399-9A0B-428F-BB22-5AB56AD36111}" type="slidenum">
              <a:rPr lang="en-GB" altLang="sl-SI"/>
              <a:pPr/>
              <a:t>‹#›</a:t>
            </a:fld>
            <a:endParaRPr lang="en-GB" altLang="sl-SI"/>
          </a:p>
        </p:txBody>
      </p:sp>
    </p:spTree>
    <p:extLst>
      <p:ext uri="{BB962C8B-B14F-4D97-AF65-F5344CB8AC3E}">
        <p14:creationId xmlns:p14="http://schemas.microsoft.com/office/powerpoint/2010/main" val="56189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630238" y="2505075"/>
            <a:ext cx="386873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7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lvl1pPr>
              <a:defRPr/>
            </a:lvl1pPr>
          </a:lstStyle>
          <a:p>
            <a:endParaRPr lang="en-GB" altLang="sl-SI"/>
          </a:p>
        </p:txBody>
      </p:sp>
      <p:sp>
        <p:nvSpPr>
          <p:cNvPr id="8" name="Označba mesta noge 7"/>
          <p:cNvSpPr>
            <a:spLocks noGrp="1"/>
          </p:cNvSpPr>
          <p:nvPr>
            <p:ph type="ftr" sz="quarter" idx="11"/>
          </p:nvPr>
        </p:nvSpPr>
        <p:spPr/>
        <p:txBody>
          <a:bodyPr/>
          <a:lstStyle>
            <a:lvl1pPr>
              <a:defRPr/>
            </a:lvl1pPr>
          </a:lstStyle>
          <a:p>
            <a:endParaRPr lang="en-GB" altLang="sl-SI"/>
          </a:p>
        </p:txBody>
      </p:sp>
      <p:sp>
        <p:nvSpPr>
          <p:cNvPr id="9" name="Označba mesta številke diapozitiva 8"/>
          <p:cNvSpPr>
            <a:spLocks noGrp="1"/>
          </p:cNvSpPr>
          <p:nvPr>
            <p:ph type="sldNum" sz="quarter" idx="12"/>
          </p:nvPr>
        </p:nvSpPr>
        <p:spPr/>
        <p:txBody>
          <a:bodyPr/>
          <a:lstStyle>
            <a:lvl1pPr>
              <a:defRPr/>
            </a:lvl1pPr>
          </a:lstStyle>
          <a:p>
            <a:fld id="{E471FF6B-D121-4C6C-BACB-58D1EB491EF9}" type="slidenum">
              <a:rPr lang="en-GB" altLang="sl-SI"/>
              <a:pPr/>
              <a:t>‹#›</a:t>
            </a:fld>
            <a:endParaRPr lang="en-GB" altLang="sl-SI"/>
          </a:p>
        </p:txBody>
      </p:sp>
    </p:spTree>
    <p:extLst>
      <p:ext uri="{BB962C8B-B14F-4D97-AF65-F5344CB8AC3E}">
        <p14:creationId xmlns:p14="http://schemas.microsoft.com/office/powerpoint/2010/main" val="366775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lvl1pPr>
              <a:defRPr/>
            </a:lvl1pPr>
          </a:lstStyle>
          <a:p>
            <a:endParaRPr lang="en-GB" altLang="sl-SI"/>
          </a:p>
        </p:txBody>
      </p:sp>
      <p:sp>
        <p:nvSpPr>
          <p:cNvPr id="4" name="Označba mesta noge 3"/>
          <p:cNvSpPr>
            <a:spLocks noGrp="1"/>
          </p:cNvSpPr>
          <p:nvPr>
            <p:ph type="ftr" sz="quarter" idx="11"/>
          </p:nvPr>
        </p:nvSpPr>
        <p:spPr/>
        <p:txBody>
          <a:bodyPr/>
          <a:lstStyle>
            <a:lvl1pPr>
              <a:defRPr/>
            </a:lvl1pPr>
          </a:lstStyle>
          <a:p>
            <a:endParaRPr lang="en-GB" altLang="sl-SI"/>
          </a:p>
        </p:txBody>
      </p:sp>
      <p:sp>
        <p:nvSpPr>
          <p:cNvPr id="5" name="Označba mesta številke diapozitiva 4"/>
          <p:cNvSpPr>
            <a:spLocks noGrp="1"/>
          </p:cNvSpPr>
          <p:nvPr>
            <p:ph type="sldNum" sz="quarter" idx="12"/>
          </p:nvPr>
        </p:nvSpPr>
        <p:spPr/>
        <p:txBody>
          <a:bodyPr/>
          <a:lstStyle>
            <a:lvl1pPr>
              <a:defRPr/>
            </a:lvl1pPr>
          </a:lstStyle>
          <a:p>
            <a:fld id="{8EF204B9-2928-4309-85CF-EF1EF05F6C40}" type="slidenum">
              <a:rPr lang="en-GB" altLang="sl-SI"/>
              <a:pPr/>
              <a:t>‹#›</a:t>
            </a:fld>
            <a:endParaRPr lang="en-GB" altLang="sl-SI"/>
          </a:p>
        </p:txBody>
      </p:sp>
    </p:spTree>
    <p:extLst>
      <p:ext uri="{BB962C8B-B14F-4D97-AF65-F5344CB8AC3E}">
        <p14:creationId xmlns:p14="http://schemas.microsoft.com/office/powerpoint/2010/main" val="376323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lvl1pPr>
              <a:defRPr/>
            </a:lvl1pPr>
          </a:lstStyle>
          <a:p>
            <a:endParaRPr lang="en-GB" altLang="sl-SI"/>
          </a:p>
        </p:txBody>
      </p:sp>
      <p:sp>
        <p:nvSpPr>
          <p:cNvPr id="3" name="Označba mesta noge 2"/>
          <p:cNvSpPr>
            <a:spLocks noGrp="1"/>
          </p:cNvSpPr>
          <p:nvPr>
            <p:ph type="ftr" sz="quarter" idx="11"/>
          </p:nvPr>
        </p:nvSpPr>
        <p:spPr/>
        <p:txBody>
          <a:bodyPr/>
          <a:lstStyle>
            <a:lvl1pPr>
              <a:defRPr/>
            </a:lvl1pPr>
          </a:lstStyle>
          <a:p>
            <a:endParaRPr lang="en-GB" altLang="sl-SI"/>
          </a:p>
        </p:txBody>
      </p:sp>
      <p:sp>
        <p:nvSpPr>
          <p:cNvPr id="4" name="Označba mesta številke diapozitiva 3"/>
          <p:cNvSpPr>
            <a:spLocks noGrp="1"/>
          </p:cNvSpPr>
          <p:nvPr>
            <p:ph type="sldNum" sz="quarter" idx="12"/>
          </p:nvPr>
        </p:nvSpPr>
        <p:spPr/>
        <p:txBody>
          <a:bodyPr/>
          <a:lstStyle>
            <a:lvl1pPr>
              <a:defRPr/>
            </a:lvl1pPr>
          </a:lstStyle>
          <a:p>
            <a:fld id="{6D08CF3A-78EE-4CCF-95F5-BA06593215D4}" type="slidenum">
              <a:rPr lang="en-GB" altLang="sl-SI"/>
              <a:pPr/>
              <a:t>‹#›</a:t>
            </a:fld>
            <a:endParaRPr lang="en-GB" altLang="sl-SI"/>
          </a:p>
        </p:txBody>
      </p:sp>
    </p:spTree>
    <p:extLst>
      <p:ext uri="{BB962C8B-B14F-4D97-AF65-F5344CB8AC3E}">
        <p14:creationId xmlns:p14="http://schemas.microsoft.com/office/powerpoint/2010/main" val="175920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lvl1pPr>
              <a:defRPr/>
            </a:lvl1pPr>
          </a:lstStyle>
          <a:p>
            <a:endParaRPr lang="en-GB" altLang="sl-SI"/>
          </a:p>
        </p:txBody>
      </p:sp>
      <p:sp>
        <p:nvSpPr>
          <p:cNvPr id="6" name="Označba mesta noge 5"/>
          <p:cNvSpPr>
            <a:spLocks noGrp="1"/>
          </p:cNvSpPr>
          <p:nvPr>
            <p:ph type="ftr" sz="quarter" idx="11"/>
          </p:nvPr>
        </p:nvSpPr>
        <p:spPr/>
        <p:txBody>
          <a:bodyPr/>
          <a:lstStyle>
            <a:lvl1pPr>
              <a:defRPr/>
            </a:lvl1pPr>
          </a:lstStyle>
          <a:p>
            <a:endParaRPr lang="en-GB" altLang="sl-SI"/>
          </a:p>
        </p:txBody>
      </p:sp>
      <p:sp>
        <p:nvSpPr>
          <p:cNvPr id="7" name="Označba mesta številke diapozitiva 6"/>
          <p:cNvSpPr>
            <a:spLocks noGrp="1"/>
          </p:cNvSpPr>
          <p:nvPr>
            <p:ph type="sldNum" sz="quarter" idx="12"/>
          </p:nvPr>
        </p:nvSpPr>
        <p:spPr/>
        <p:txBody>
          <a:bodyPr/>
          <a:lstStyle>
            <a:lvl1pPr>
              <a:defRPr/>
            </a:lvl1pPr>
          </a:lstStyle>
          <a:p>
            <a:fld id="{C9735044-DF28-4856-BD9C-10B1FCE3CC20}" type="slidenum">
              <a:rPr lang="en-GB" altLang="sl-SI"/>
              <a:pPr/>
              <a:t>‹#›</a:t>
            </a:fld>
            <a:endParaRPr lang="en-GB" altLang="sl-SI"/>
          </a:p>
        </p:txBody>
      </p:sp>
    </p:spTree>
    <p:extLst>
      <p:ext uri="{BB962C8B-B14F-4D97-AF65-F5344CB8AC3E}">
        <p14:creationId xmlns:p14="http://schemas.microsoft.com/office/powerpoint/2010/main" val="323468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lvl1pPr>
              <a:defRPr/>
            </a:lvl1pPr>
          </a:lstStyle>
          <a:p>
            <a:endParaRPr lang="en-GB" altLang="sl-SI"/>
          </a:p>
        </p:txBody>
      </p:sp>
      <p:sp>
        <p:nvSpPr>
          <p:cNvPr id="6" name="Označba mesta noge 5"/>
          <p:cNvSpPr>
            <a:spLocks noGrp="1"/>
          </p:cNvSpPr>
          <p:nvPr>
            <p:ph type="ftr" sz="quarter" idx="11"/>
          </p:nvPr>
        </p:nvSpPr>
        <p:spPr/>
        <p:txBody>
          <a:bodyPr/>
          <a:lstStyle>
            <a:lvl1pPr>
              <a:defRPr/>
            </a:lvl1pPr>
          </a:lstStyle>
          <a:p>
            <a:endParaRPr lang="en-GB" altLang="sl-SI"/>
          </a:p>
        </p:txBody>
      </p:sp>
      <p:sp>
        <p:nvSpPr>
          <p:cNvPr id="7" name="Označba mesta številke diapozitiva 6"/>
          <p:cNvSpPr>
            <a:spLocks noGrp="1"/>
          </p:cNvSpPr>
          <p:nvPr>
            <p:ph type="sldNum" sz="quarter" idx="12"/>
          </p:nvPr>
        </p:nvSpPr>
        <p:spPr/>
        <p:txBody>
          <a:bodyPr/>
          <a:lstStyle>
            <a:lvl1pPr>
              <a:defRPr/>
            </a:lvl1pPr>
          </a:lstStyle>
          <a:p>
            <a:fld id="{EA129204-1AA5-4AE7-A144-049B32718D71}" type="slidenum">
              <a:rPr lang="en-GB" altLang="sl-SI"/>
              <a:pPr/>
              <a:t>‹#›</a:t>
            </a:fld>
            <a:endParaRPr lang="en-GB" altLang="sl-SI"/>
          </a:p>
        </p:txBody>
      </p:sp>
    </p:spTree>
    <p:extLst>
      <p:ext uri="{BB962C8B-B14F-4D97-AF65-F5344CB8AC3E}">
        <p14:creationId xmlns:p14="http://schemas.microsoft.com/office/powerpoint/2010/main" val="207426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FF99"/>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Click to edit Master text styles</a:t>
            </a:r>
          </a:p>
          <a:p>
            <a:pPr lvl="1"/>
            <a:r>
              <a:rPr lang="sl-SI" altLang="sl-SI" smtClean="0"/>
              <a:t>Second level</a:t>
            </a:r>
          </a:p>
          <a:p>
            <a:pPr lvl="2"/>
            <a:r>
              <a:rPr lang="sl-SI" altLang="sl-SI" smtClean="0"/>
              <a:t>Third level</a:t>
            </a:r>
          </a:p>
          <a:p>
            <a:pPr lvl="3"/>
            <a:r>
              <a:rPr lang="sl-SI" altLang="sl-SI" smtClean="0"/>
              <a:t>Fourth level</a:t>
            </a:r>
          </a:p>
          <a:p>
            <a:pPr lvl="4"/>
            <a:r>
              <a:rPr lang="sl-SI" altLang="sl-SI"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endParaRPr lang="en-GB" altLang="sl-S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mn-lt"/>
              </a:defRPr>
            </a:lvl1pPr>
          </a:lstStyle>
          <a:p>
            <a:endParaRPr lang="en-GB" altLang="sl-S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mn-lt"/>
              </a:defRPr>
            </a:lvl1pPr>
          </a:lstStyle>
          <a:p>
            <a:fld id="{53B4E618-DC05-49FC-BC9F-51998634B5E5}" type="slidenum">
              <a:rPr lang="en-GB" altLang="sl-SI"/>
              <a:pPr/>
              <a:t>‹#›</a:t>
            </a:fld>
            <a:endParaRPr lang="en-GB"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900113" y="1412875"/>
            <a:ext cx="7580312" cy="5105400"/>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0"/>
              </a:spcBef>
              <a:defRPr sz="2400">
                <a:solidFill>
                  <a:schemeClr val="tx1"/>
                </a:solidFill>
                <a:latin typeface="Times New Roman" panose="02020603050405020304" pitchFamily="18" charset="0"/>
              </a:defRPr>
            </a:lvl1pPr>
            <a:lvl2pPr marL="914400" indent="-457200">
              <a:spcBef>
                <a:spcPct val="0"/>
              </a:spcBef>
              <a:defRPr sz="2400">
                <a:solidFill>
                  <a:schemeClr val="tx1"/>
                </a:solidFill>
                <a:latin typeface="Times New Roman" panose="02020603050405020304" pitchFamily="18" charset="0"/>
              </a:defRPr>
            </a:lvl2pPr>
            <a:lvl3pPr marL="1371600" indent="-457200">
              <a:spcBef>
                <a:spcPct val="0"/>
              </a:spcBef>
              <a:defRPr sz="2400">
                <a:solidFill>
                  <a:schemeClr val="tx1"/>
                </a:solidFill>
                <a:latin typeface="Times New Roman" panose="02020603050405020304" pitchFamily="18" charset="0"/>
              </a:defRPr>
            </a:lvl3pPr>
            <a:lvl4pPr marL="1828800" indent="-457200">
              <a:spcBef>
                <a:spcPct val="0"/>
              </a:spcBef>
              <a:defRPr sz="2400">
                <a:solidFill>
                  <a:schemeClr val="tx1"/>
                </a:solidFill>
                <a:latin typeface="Times New Roman" panose="02020603050405020304" pitchFamily="18" charset="0"/>
              </a:defRPr>
            </a:lvl4pPr>
            <a:lvl5pPr marL="2286000" indent="-457200">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20000"/>
              </a:spcBef>
              <a:buFontTx/>
              <a:buNone/>
            </a:pPr>
            <a:r>
              <a:rPr lang="en-US" altLang="sl-SI" sz="3600" b="1" dirty="0" smtClean="0">
                <a:latin typeface="Tahoma" panose="020B0604030504040204" pitchFamily="34" charset="0"/>
              </a:rPr>
              <a:t>Data validation on data collection software level –improving the system of data quality</a:t>
            </a:r>
            <a:endParaRPr lang="en-GB" altLang="sl-SI" sz="3600" dirty="0">
              <a:latin typeface="Tahoma" panose="020B0604030504040204" pitchFamily="34" charset="0"/>
            </a:endParaRPr>
          </a:p>
          <a:p>
            <a:pPr algn="ctr">
              <a:spcBef>
                <a:spcPct val="20000"/>
              </a:spcBef>
              <a:buFontTx/>
              <a:buNone/>
            </a:pPr>
            <a:endParaRPr lang="sl-SI" altLang="sl-SI" sz="2000" b="1" dirty="0" smtClean="0">
              <a:latin typeface="Tahoma" panose="020B0604030504040204" pitchFamily="34" charset="0"/>
            </a:endParaRPr>
          </a:p>
          <a:p>
            <a:pPr algn="ctr">
              <a:spcBef>
                <a:spcPct val="20000"/>
              </a:spcBef>
              <a:buFontTx/>
              <a:buNone/>
            </a:pPr>
            <a:endParaRPr lang="sl-SI" altLang="sl-SI" sz="2000" b="1" dirty="0">
              <a:latin typeface="Tahoma" panose="020B0604030504040204" pitchFamily="34" charset="0"/>
            </a:endParaRPr>
          </a:p>
          <a:p>
            <a:pPr algn="ctr">
              <a:spcBef>
                <a:spcPct val="20000"/>
              </a:spcBef>
              <a:buFontTx/>
              <a:buNone/>
            </a:pPr>
            <a:endParaRPr lang="en-GB" altLang="sl-SI" sz="2000" b="1" dirty="0">
              <a:latin typeface="Tahoma" panose="020B0604030504040204" pitchFamily="34" charset="0"/>
            </a:endParaRPr>
          </a:p>
          <a:p>
            <a:pPr algn="r">
              <a:spcBef>
                <a:spcPct val="20000"/>
              </a:spcBef>
              <a:buFontTx/>
              <a:buNone/>
            </a:pPr>
            <a:r>
              <a:rPr lang="sl-SI" altLang="sl-SI" sz="2000" b="1" dirty="0">
                <a:latin typeface="Tahoma" panose="020B0604030504040204" pitchFamily="34" charset="0"/>
              </a:rPr>
              <a:t>Tomaž </a:t>
            </a:r>
            <a:r>
              <a:rPr lang="sl-SI" altLang="sl-SI" sz="2000" b="1" dirty="0" err="1">
                <a:latin typeface="Tahoma" panose="020B0604030504040204" pitchFamily="34" charset="0"/>
              </a:rPr>
              <a:t>Cör</a:t>
            </a:r>
            <a:endParaRPr lang="sl-SI" altLang="sl-SI" sz="2000" b="1" dirty="0">
              <a:latin typeface="Tahoma" panose="020B0604030504040204" pitchFamily="34" charset="0"/>
            </a:endParaRPr>
          </a:p>
          <a:p>
            <a:pPr algn="r">
              <a:spcBef>
                <a:spcPct val="20000"/>
              </a:spcBef>
              <a:buFontTx/>
              <a:buNone/>
            </a:pPr>
            <a:r>
              <a:rPr lang="sl-SI" altLang="sl-SI" sz="2000" b="1" dirty="0" smtClean="0">
                <a:latin typeface="Tahoma" panose="020B0604030504040204" pitchFamily="34" charset="0"/>
              </a:rPr>
              <a:t>Beograd, 15</a:t>
            </a:r>
            <a:r>
              <a:rPr lang="sl-SI" altLang="sl-SI" sz="2000" b="1" baseline="30000" dirty="0" smtClean="0">
                <a:latin typeface="Tahoma" panose="020B0604030504040204" pitchFamily="34" charset="0"/>
              </a:rPr>
              <a:t>th</a:t>
            </a:r>
            <a:r>
              <a:rPr lang="sl-SI" altLang="sl-SI" sz="2000" b="1" dirty="0" smtClean="0">
                <a:latin typeface="Tahoma" panose="020B0604030504040204" pitchFamily="34" charset="0"/>
              </a:rPr>
              <a:t>-16</a:t>
            </a:r>
            <a:r>
              <a:rPr lang="sl-SI" altLang="sl-SI" sz="2000" b="1" baseline="30000" dirty="0" smtClean="0">
                <a:latin typeface="Tahoma" panose="020B0604030504040204" pitchFamily="34" charset="0"/>
              </a:rPr>
              <a:t>th</a:t>
            </a:r>
            <a:r>
              <a:rPr lang="sl-SI" altLang="sl-SI" sz="2000" b="1" dirty="0" smtClean="0">
                <a:latin typeface="Tahoma" panose="020B0604030504040204" pitchFamily="34" charset="0"/>
              </a:rPr>
              <a:t> September 2016</a:t>
            </a:r>
            <a:endParaRPr lang="en-GB" altLang="sl-SI" sz="2000" b="1" dirty="0">
              <a:latin typeface="Tahoma" panose="020B0604030504040204" pitchFamily="34" charset="0"/>
            </a:endParaRPr>
          </a:p>
          <a:p>
            <a:pPr algn="r">
              <a:spcBef>
                <a:spcPct val="20000"/>
              </a:spcBef>
              <a:buFontTx/>
              <a:buNone/>
            </a:pPr>
            <a:endParaRPr lang="sl-SI" altLang="sl-SI" sz="2000" dirty="0">
              <a:latin typeface="Tahoma" panose="020B0604030504040204" pitchFamily="34" charset="0"/>
            </a:endParaRPr>
          </a:p>
          <a:p>
            <a:pPr>
              <a:spcBef>
                <a:spcPct val="20000"/>
              </a:spcBef>
              <a:buFontTx/>
              <a:buNone/>
            </a:pPr>
            <a:endParaRPr lang="en-GB" altLang="sl-SI" sz="2000" dirty="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84285" y="352172"/>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Using official databases </a:t>
            </a:r>
          </a:p>
        </p:txBody>
      </p:sp>
      <p:pic>
        <p:nvPicPr>
          <p:cNvPr id="3" name="Slika 2"/>
          <p:cNvPicPr>
            <a:picLocks noChangeAspect="1"/>
          </p:cNvPicPr>
          <p:nvPr/>
        </p:nvPicPr>
        <p:blipFill>
          <a:blip r:embed="rId2"/>
          <a:stretch>
            <a:fillRect/>
          </a:stretch>
        </p:blipFill>
        <p:spPr>
          <a:xfrm>
            <a:off x="68916" y="1556792"/>
            <a:ext cx="8911452" cy="2520280"/>
          </a:xfrm>
          <a:prstGeom prst="rect">
            <a:avLst/>
          </a:prstGeom>
        </p:spPr>
      </p:pic>
    </p:spTree>
    <p:extLst>
      <p:ext uri="{BB962C8B-B14F-4D97-AF65-F5344CB8AC3E}">
        <p14:creationId xmlns:p14="http://schemas.microsoft.com/office/powerpoint/2010/main" val="88876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409408"/>
            <a:ext cx="7560839" cy="3151632"/>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Error traps prevent us from typing or logical errors in the process of entering the data.</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Two sets of error trapping:</a:t>
            </a:r>
          </a:p>
          <a:p>
            <a:pPr lvl="2" indent="-457200">
              <a:lnSpc>
                <a:spcPct val="80000"/>
              </a:lnSpc>
              <a:spcBef>
                <a:spcPct val="50000"/>
              </a:spcBef>
              <a:buFont typeface="Wingdings" panose="05000000000000000000" pitchFamily="2" charset="2"/>
              <a:buChar char="v"/>
            </a:pPr>
            <a:r>
              <a:rPr lang="en-US" altLang="sl-SI" sz="2800" dirty="0" smtClean="0">
                <a:latin typeface="Times New Roman" panose="02020603050405020304" pitchFamily="18" charset="0"/>
              </a:rPr>
              <a:t>Error trapping at the entering of the reports (livestock, products, money)</a:t>
            </a:r>
          </a:p>
          <a:p>
            <a:pPr lvl="2" indent="-457200">
              <a:lnSpc>
                <a:spcPct val="80000"/>
              </a:lnSpc>
              <a:spcBef>
                <a:spcPct val="50000"/>
              </a:spcBef>
              <a:buFont typeface="Wingdings" panose="05000000000000000000" pitchFamily="2" charset="2"/>
              <a:buChar char="v"/>
            </a:pPr>
            <a:r>
              <a:rPr lang="en-US" altLang="sl-SI" sz="2800" dirty="0" smtClean="0">
                <a:latin typeface="Times New Roman" panose="02020603050405020304" pitchFamily="18" charset="0"/>
              </a:rPr>
              <a:t>Error trapping at the entering of the yearly inventories.</a:t>
            </a:r>
          </a:p>
        </p:txBody>
      </p:sp>
    </p:spTree>
    <p:extLst>
      <p:ext uri="{BB962C8B-B14F-4D97-AF65-F5344CB8AC3E}">
        <p14:creationId xmlns:p14="http://schemas.microsoft.com/office/powerpoint/2010/main" val="241741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pic>
        <p:nvPicPr>
          <p:cNvPr id="2" name="Slika 1"/>
          <p:cNvPicPr>
            <a:picLocks noChangeAspect="1"/>
          </p:cNvPicPr>
          <p:nvPr/>
        </p:nvPicPr>
        <p:blipFill rotWithShape="1">
          <a:blip r:embed="rId2"/>
          <a:srcRect t="6757" r="12072" b="17568"/>
          <a:stretch/>
        </p:blipFill>
        <p:spPr>
          <a:xfrm>
            <a:off x="179512" y="2060848"/>
            <a:ext cx="8784976" cy="4536504"/>
          </a:xfrm>
          <a:prstGeom prst="rect">
            <a:avLst/>
          </a:prstGeom>
        </p:spPr>
      </p:pic>
      <p:sp>
        <p:nvSpPr>
          <p:cNvPr id="5" name="Rectangle 9"/>
          <p:cNvSpPr>
            <a:spLocks noChangeArrowheads="1"/>
          </p:cNvSpPr>
          <p:nvPr/>
        </p:nvSpPr>
        <p:spPr bwMode="auto">
          <a:xfrm>
            <a:off x="683568" y="1409408"/>
            <a:ext cx="7560839"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err="1" smtClean="0">
                <a:latin typeface="Times New Roman" panose="02020603050405020304" pitchFamily="18" charset="0"/>
              </a:rPr>
              <a:t>Income</a:t>
            </a:r>
            <a:r>
              <a:rPr lang="sl-SI" altLang="sl-SI" sz="2800" dirty="0" smtClean="0">
                <a:latin typeface="Times New Roman" panose="02020603050405020304" pitchFamily="18" charset="0"/>
              </a:rPr>
              <a:t> – </a:t>
            </a:r>
            <a:r>
              <a:rPr lang="sl-SI" altLang="sl-SI" sz="2800" dirty="0" err="1" smtClean="0">
                <a:latin typeface="Times New Roman" panose="02020603050405020304" pitchFamily="18" charset="0"/>
              </a:rPr>
              <a:t>cost</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mistake</a:t>
            </a:r>
            <a:endParaRPr lang="en-US" altLang="sl-SI" sz="2800" dirty="0" smtClean="0">
              <a:latin typeface="Times New Roman" panose="02020603050405020304" pitchFamily="18" charset="0"/>
            </a:endParaRPr>
          </a:p>
        </p:txBody>
      </p:sp>
    </p:spTree>
    <p:extLst>
      <p:ext uri="{BB962C8B-B14F-4D97-AF65-F5344CB8AC3E}">
        <p14:creationId xmlns:p14="http://schemas.microsoft.com/office/powerpoint/2010/main" val="40183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409408"/>
            <a:ext cx="7560839"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err="1" smtClean="0">
                <a:latin typeface="Times New Roman" panose="02020603050405020304" pitchFamily="18" charset="0"/>
              </a:rPr>
              <a:t>Missing</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quantities</a:t>
            </a:r>
            <a:endParaRPr lang="en-US" altLang="sl-SI" sz="2800" dirty="0" smtClean="0">
              <a:latin typeface="Times New Roman" panose="02020603050405020304" pitchFamily="18" charset="0"/>
            </a:endParaRPr>
          </a:p>
        </p:txBody>
      </p:sp>
      <p:pic>
        <p:nvPicPr>
          <p:cNvPr id="4" name="Slika 3"/>
          <p:cNvPicPr>
            <a:picLocks noChangeAspect="1"/>
          </p:cNvPicPr>
          <p:nvPr/>
        </p:nvPicPr>
        <p:blipFill rotWithShape="1">
          <a:blip r:embed="rId2"/>
          <a:srcRect r="11267" b="18592"/>
          <a:stretch/>
        </p:blipFill>
        <p:spPr>
          <a:xfrm>
            <a:off x="31538" y="1887920"/>
            <a:ext cx="9022726" cy="4966738"/>
          </a:xfrm>
          <a:prstGeom prst="rect">
            <a:avLst/>
          </a:prstGeom>
        </p:spPr>
      </p:pic>
    </p:spTree>
    <p:extLst>
      <p:ext uri="{BB962C8B-B14F-4D97-AF65-F5344CB8AC3E}">
        <p14:creationId xmlns:p14="http://schemas.microsoft.com/office/powerpoint/2010/main" val="372541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409408"/>
            <a:ext cx="7560839"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err="1" smtClean="0">
                <a:latin typeface="Times New Roman" panose="02020603050405020304" pitchFamily="18" charset="0"/>
              </a:rPr>
              <a:t>Missing</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prices</a:t>
            </a:r>
            <a:endParaRPr lang="en-US" altLang="sl-SI" sz="2800" dirty="0" smtClean="0">
              <a:latin typeface="Times New Roman" panose="02020603050405020304" pitchFamily="18" charset="0"/>
            </a:endParaRPr>
          </a:p>
        </p:txBody>
      </p:sp>
      <p:pic>
        <p:nvPicPr>
          <p:cNvPr id="2" name="Slika 1"/>
          <p:cNvPicPr>
            <a:picLocks noChangeAspect="1"/>
          </p:cNvPicPr>
          <p:nvPr/>
        </p:nvPicPr>
        <p:blipFill rotWithShape="1">
          <a:blip r:embed="rId2"/>
          <a:srcRect r="7874" b="19180"/>
          <a:stretch/>
        </p:blipFill>
        <p:spPr>
          <a:xfrm>
            <a:off x="179512" y="2060848"/>
            <a:ext cx="8835341" cy="4650639"/>
          </a:xfrm>
          <a:prstGeom prst="rect">
            <a:avLst/>
          </a:prstGeom>
        </p:spPr>
      </p:pic>
    </p:spTree>
    <p:extLst>
      <p:ext uri="{BB962C8B-B14F-4D97-AF65-F5344CB8AC3E}">
        <p14:creationId xmlns:p14="http://schemas.microsoft.com/office/powerpoint/2010/main" val="1398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409408"/>
            <a:ext cx="7560839"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err="1" smtClean="0">
                <a:latin typeface="Times New Roman" panose="02020603050405020304" pitchFamily="18" charset="0"/>
              </a:rPr>
              <a:t>Missing</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price</a:t>
            </a:r>
            <a:endParaRPr lang="en-US" altLang="sl-SI" sz="2800" dirty="0" smtClean="0">
              <a:latin typeface="Times New Roman" panose="02020603050405020304" pitchFamily="18" charset="0"/>
            </a:endParaRPr>
          </a:p>
        </p:txBody>
      </p:sp>
      <p:pic>
        <p:nvPicPr>
          <p:cNvPr id="2" name="Slika 1"/>
          <p:cNvPicPr>
            <a:picLocks noChangeAspect="1"/>
          </p:cNvPicPr>
          <p:nvPr/>
        </p:nvPicPr>
        <p:blipFill rotWithShape="1">
          <a:blip r:embed="rId2"/>
          <a:srcRect r="7874" b="19180"/>
          <a:stretch/>
        </p:blipFill>
        <p:spPr>
          <a:xfrm>
            <a:off x="179512" y="2060848"/>
            <a:ext cx="8835341" cy="4650639"/>
          </a:xfrm>
          <a:prstGeom prst="rect">
            <a:avLst/>
          </a:prstGeom>
        </p:spPr>
      </p:pic>
    </p:spTree>
    <p:extLst>
      <p:ext uri="{BB962C8B-B14F-4D97-AF65-F5344CB8AC3E}">
        <p14:creationId xmlns:p14="http://schemas.microsoft.com/office/powerpoint/2010/main" val="68602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268760"/>
            <a:ext cx="8280920"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Stock at the </a:t>
            </a:r>
            <a:r>
              <a:rPr lang="sl-SI" altLang="sl-SI" sz="2800" dirty="0" smtClean="0">
                <a:latin typeface="Times New Roman" panose="02020603050405020304" pitchFamily="18" charset="0"/>
              </a:rPr>
              <a:t>e</a:t>
            </a:r>
            <a:r>
              <a:rPr lang="en-US" altLang="sl-SI" sz="2800" dirty="0" err="1" smtClean="0">
                <a:latin typeface="Times New Roman" panose="02020603050405020304" pitchFamily="18" charset="0"/>
              </a:rPr>
              <a:t>nd</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of</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transaction</a:t>
            </a:r>
            <a:r>
              <a:rPr lang="sl-SI" altLang="sl-SI" sz="2800" dirty="0" smtClean="0">
                <a:latin typeface="Times New Roman" panose="02020603050405020304" pitchFamily="18" charset="0"/>
              </a:rPr>
              <a:t> </a:t>
            </a:r>
            <a:r>
              <a:rPr lang="en-US" altLang="sl-SI" sz="2800" dirty="0" smtClean="0">
                <a:latin typeface="Times New Roman" panose="02020603050405020304" pitchFamily="18" charset="0"/>
              </a:rPr>
              <a:t>should not be below</a:t>
            </a:r>
            <a:r>
              <a:rPr lang="sl-SI" altLang="sl-SI" sz="2800" dirty="0" smtClean="0">
                <a:latin typeface="Times New Roman" panose="02020603050405020304" pitchFamily="18" charset="0"/>
              </a:rPr>
              <a:t> 0</a:t>
            </a:r>
            <a:endParaRPr lang="en-US" altLang="sl-SI" sz="2800" dirty="0" smtClean="0">
              <a:latin typeface="Times New Roman" panose="02020603050405020304" pitchFamily="18" charset="0"/>
            </a:endParaRPr>
          </a:p>
        </p:txBody>
      </p:sp>
      <p:pic>
        <p:nvPicPr>
          <p:cNvPr id="3" name="Slika 2"/>
          <p:cNvPicPr>
            <a:picLocks noChangeAspect="1"/>
          </p:cNvPicPr>
          <p:nvPr/>
        </p:nvPicPr>
        <p:blipFill rotWithShape="1">
          <a:blip r:embed="rId2"/>
          <a:srcRect r="12504" b="16670"/>
          <a:stretch/>
        </p:blipFill>
        <p:spPr>
          <a:xfrm>
            <a:off x="119706" y="1705803"/>
            <a:ext cx="9016319" cy="5152197"/>
          </a:xfrm>
          <a:prstGeom prst="rect">
            <a:avLst/>
          </a:prstGeom>
        </p:spPr>
      </p:pic>
    </p:spTree>
    <p:extLst>
      <p:ext uri="{BB962C8B-B14F-4D97-AF65-F5344CB8AC3E}">
        <p14:creationId xmlns:p14="http://schemas.microsoft.com/office/powerpoint/2010/main" val="234976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268760"/>
            <a:ext cx="8280920" cy="4099584"/>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The </a:t>
            </a:r>
            <a:r>
              <a:rPr lang="en-US" altLang="sl-SI" sz="2800" dirty="0" smtClean="0">
                <a:latin typeface="Times New Roman" panose="02020603050405020304" pitchFamily="18" charset="0"/>
              </a:rPr>
              <a:t>application  already </a:t>
            </a:r>
            <a:r>
              <a:rPr lang="en-US" altLang="sl-SI" sz="2800" dirty="0" smtClean="0">
                <a:latin typeface="Times New Roman" panose="02020603050405020304" pitchFamily="18" charset="0"/>
              </a:rPr>
              <a:t>blocks certain input fields. </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For example hay can not be registered under „Consumption at home“. If the farm has not registered farm tourism, data can not be entered into the column "Tourist activity“. In animals section only with the smallest categories (calves up to 3 months, lambs, piglets ...) it is possible to enter in the column „Born„. In the largest category (cows, bulls over 2 years ago ...) we can not enter the „Other reduction“, which is used exclusively for the transition to a higher category.</a:t>
            </a:r>
          </a:p>
        </p:txBody>
      </p:sp>
    </p:spTree>
    <p:extLst>
      <p:ext uri="{BB962C8B-B14F-4D97-AF65-F5344CB8AC3E}">
        <p14:creationId xmlns:p14="http://schemas.microsoft.com/office/powerpoint/2010/main" val="144499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268760"/>
            <a:ext cx="8280920"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smtClean="0">
                <a:latin typeface="Times New Roman" panose="02020603050405020304" pitchFamily="18" charset="0"/>
              </a:rPr>
              <a:t>Negative „</a:t>
            </a:r>
            <a:r>
              <a:rPr lang="sl-SI" altLang="sl-SI" sz="2800" dirty="0" err="1" smtClean="0">
                <a:latin typeface="Times New Roman" panose="02020603050405020304" pitchFamily="18" charset="0"/>
              </a:rPr>
              <a:t>money</a:t>
            </a:r>
            <a:r>
              <a:rPr lang="sl-SI" altLang="sl-SI" sz="2800" dirty="0" smtClean="0">
                <a:latin typeface="Times New Roman" panose="02020603050405020304" pitchFamily="18" charset="0"/>
              </a:rPr>
              <a:t> in </a:t>
            </a:r>
            <a:r>
              <a:rPr lang="sl-SI" altLang="sl-SI" sz="2800" dirty="0" err="1" smtClean="0">
                <a:latin typeface="Times New Roman" panose="02020603050405020304" pitchFamily="18" charset="0"/>
              </a:rPr>
              <a:t>the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pocket</a:t>
            </a:r>
            <a:r>
              <a:rPr lang="sl-SI" altLang="sl-SI" sz="2800" dirty="0" smtClean="0">
                <a:latin typeface="Times New Roman" panose="02020603050405020304" pitchFamily="18" charset="0"/>
              </a:rPr>
              <a:t>“</a:t>
            </a:r>
            <a:endParaRPr lang="en-US" altLang="sl-SI" sz="2800" dirty="0" smtClean="0">
              <a:latin typeface="Times New Roman" panose="02020603050405020304" pitchFamily="18" charset="0"/>
            </a:endParaRPr>
          </a:p>
        </p:txBody>
      </p:sp>
      <p:pic>
        <p:nvPicPr>
          <p:cNvPr id="4" name="Slika 3"/>
          <p:cNvPicPr>
            <a:picLocks noChangeAspect="1"/>
          </p:cNvPicPr>
          <p:nvPr/>
        </p:nvPicPr>
        <p:blipFill rotWithShape="1">
          <a:blip r:embed="rId2"/>
          <a:srcRect r="26253" b="37501"/>
          <a:stretch/>
        </p:blipFill>
        <p:spPr>
          <a:xfrm>
            <a:off x="90985" y="1923568"/>
            <a:ext cx="8873503" cy="4512006"/>
          </a:xfrm>
          <a:prstGeom prst="rect">
            <a:avLst/>
          </a:prstGeom>
        </p:spPr>
      </p:pic>
    </p:spTree>
    <p:extLst>
      <p:ext uri="{BB962C8B-B14F-4D97-AF65-F5344CB8AC3E}">
        <p14:creationId xmlns:p14="http://schemas.microsoft.com/office/powerpoint/2010/main" val="84376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268760"/>
            <a:ext cx="8280920"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Ratio between farm and household - no 110 %!</a:t>
            </a:r>
          </a:p>
        </p:txBody>
      </p:sp>
      <p:pic>
        <p:nvPicPr>
          <p:cNvPr id="2" name="Slika 1"/>
          <p:cNvPicPr>
            <a:picLocks noChangeAspect="1"/>
          </p:cNvPicPr>
          <p:nvPr/>
        </p:nvPicPr>
        <p:blipFill rotWithShape="1">
          <a:blip r:embed="rId2"/>
          <a:srcRect r="31252" b="33335"/>
          <a:stretch/>
        </p:blipFill>
        <p:spPr>
          <a:xfrm>
            <a:off x="539551" y="1923568"/>
            <a:ext cx="8156811" cy="4745792"/>
          </a:xfrm>
          <a:prstGeom prst="rect">
            <a:avLst/>
          </a:prstGeom>
        </p:spPr>
      </p:pic>
    </p:spTree>
    <p:extLst>
      <p:ext uri="{BB962C8B-B14F-4D97-AF65-F5344CB8AC3E}">
        <p14:creationId xmlns:p14="http://schemas.microsoft.com/office/powerpoint/2010/main" val="57487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Text Box 12"/>
          <p:cNvSpPr txBox="1">
            <a:spLocks noChangeArrowheads="1"/>
          </p:cNvSpPr>
          <p:nvPr/>
        </p:nvSpPr>
        <p:spPr bwMode="auto">
          <a:xfrm>
            <a:off x="984285" y="352172"/>
            <a:ext cx="75210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sl-SI" altLang="sl-SI" sz="3600" b="1" dirty="0" err="1">
                <a:latin typeface="Arial" panose="020B0604020202020204" pitchFamily="34" charset="0"/>
              </a:rPr>
              <a:t>Introduction</a:t>
            </a:r>
            <a:r>
              <a:rPr lang="sl-SI" altLang="sl-SI" sz="3600" b="1" dirty="0">
                <a:latin typeface="Arial" panose="020B0604020202020204" pitchFamily="34" charset="0"/>
              </a:rPr>
              <a:t> </a:t>
            </a:r>
            <a:r>
              <a:rPr lang="sl-SI" altLang="sl-SI" sz="3600" b="1" dirty="0" smtClean="0">
                <a:latin typeface="Arial" panose="020B0604020202020204" pitchFamily="34" charset="0"/>
              </a:rPr>
              <a:t>– </a:t>
            </a:r>
            <a:r>
              <a:rPr lang="sl-SI" altLang="sl-SI" sz="3600" b="1" dirty="0" err="1" smtClean="0">
                <a:latin typeface="Arial" panose="020B0604020202020204" pitchFamily="34" charset="0"/>
              </a:rPr>
              <a:t>Slovenian</a:t>
            </a:r>
            <a:r>
              <a:rPr lang="sl-SI" altLang="sl-SI" sz="3600" b="1" dirty="0" smtClean="0">
                <a:latin typeface="Arial" panose="020B0604020202020204" pitchFamily="34" charset="0"/>
              </a:rPr>
              <a:t> FADN </a:t>
            </a:r>
            <a:r>
              <a:rPr lang="sl-SI" altLang="sl-SI" sz="3600" b="1" dirty="0" err="1" smtClean="0">
                <a:latin typeface="Arial" panose="020B0604020202020204" pitchFamily="34" charset="0"/>
              </a:rPr>
              <a:t>System</a:t>
            </a:r>
            <a:endParaRPr lang="en-GB" altLang="sl-SI" sz="3600" b="1" dirty="0">
              <a:latin typeface="Arial" panose="020B0604020202020204" pitchFamily="34" charset="0"/>
            </a:endParaRPr>
          </a:p>
        </p:txBody>
      </p:sp>
      <p:sp>
        <p:nvSpPr>
          <p:cNvPr id="4" name="AutoShape 3">
            <a:hlinkClick r:id="" action="ppaction://hlinkshowjump?jump=firstslide" highlightClick="1"/>
          </p:cNvPr>
          <p:cNvSpPr>
            <a:spLocks noChangeArrowheads="1"/>
          </p:cNvSpPr>
          <p:nvPr/>
        </p:nvSpPr>
        <p:spPr bwMode="auto">
          <a:xfrm>
            <a:off x="1616819" y="3417590"/>
            <a:ext cx="1219200" cy="671512"/>
          </a:xfrm>
          <a:prstGeom prst="actionButtonHome">
            <a:avLst/>
          </a:prstGeom>
          <a:solidFill>
            <a:srgbClr val="DED79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5" name="AutoShape 4">
            <a:hlinkClick r:id="" action="ppaction://hlinkshowjump?jump=firstslide" highlightClick="1"/>
          </p:cNvPr>
          <p:cNvSpPr>
            <a:spLocks noChangeArrowheads="1"/>
          </p:cNvSpPr>
          <p:nvPr/>
        </p:nvSpPr>
        <p:spPr bwMode="auto">
          <a:xfrm>
            <a:off x="1616819" y="4341515"/>
            <a:ext cx="1219200" cy="671512"/>
          </a:xfrm>
          <a:prstGeom prst="actionButtonHome">
            <a:avLst/>
          </a:prstGeom>
          <a:solidFill>
            <a:srgbClr val="DED79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6" name="AutoShape 5">
            <a:hlinkClick r:id="" action="ppaction://hlinkshowjump?jump=firstslide" highlightClick="1"/>
          </p:cNvPr>
          <p:cNvSpPr>
            <a:spLocks noChangeArrowheads="1"/>
          </p:cNvSpPr>
          <p:nvPr/>
        </p:nvSpPr>
        <p:spPr bwMode="auto">
          <a:xfrm>
            <a:off x="1616819" y="2577802"/>
            <a:ext cx="1219200" cy="671513"/>
          </a:xfrm>
          <a:prstGeom prst="actionButtonHome">
            <a:avLst/>
          </a:prstGeom>
          <a:solidFill>
            <a:srgbClr val="DED79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8" name="AutoShape 7"/>
          <p:cNvSpPr>
            <a:spLocks noChangeArrowheads="1"/>
          </p:cNvSpPr>
          <p:nvPr/>
        </p:nvSpPr>
        <p:spPr bwMode="auto">
          <a:xfrm>
            <a:off x="4387599" y="3670003"/>
            <a:ext cx="3832225" cy="923925"/>
          </a:xfrm>
          <a:prstGeom prst="flowChartAlternate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9" name="AutoShape 8"/>
          <p:cNvSpPr>
            <a:spLocks noChangeArrowheads="1"/>
          </p:cNvSpPr>
          <p:nvPr/>
        </p:nvSpPr>
        <p:spPr bwMode="auto">
          <a:xfrm>
            <a:off x="4387598" y="5013027"/>
            <a:ext cx="3832225" cy="1092200"/>
          </a:xfrm>
          <a:prstGeom prst="flowChartAlternate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11" name="Text Box 10"/>
          <p:cNvSpPr txBox="1">
            <a:spLocks noChangeArrowheads="1"/>
          </p:cNvSpPr>
          <p:nvPr/>
        </p:nvSpPr>
        <p:spPr bwMode="auto">
          <a:xfrm>
            <a:off x="4744787" y="5175379"/>
            <a:ext cx="4098925" cy="85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4306" tIns="52153" rIns="104306" bIns="52153">
            <a:spAutoFit/>
          </a:bodyPr>
          <a:lstStyle>
            <a:lvl1pPr defTabSz="1042988" eaLnBrk="0" hangingPunct="0">
              <a:defRPr sz="1600">
                <a:solidFill>
                  <a:schemeClr val="tx1"/>
                </a:solidFill>
                <a:latin typeface="Arial" panose="020B0604020202020204" pitchFamily="34" charset="0"/>
              </a:defRPr>
            </a:lvl1pPr>
            <a:lvl2pPr marL="742950" indent="-285750" defTabSz="1042988" eaLnBrk="0" hangingPunct="0">
              <a:defRPr sz="1600">
                <a:solidFill>
                  <a:schemeClr val="tx1"/>
                </a:solidFill>
                <a:latin typeface="Arial" panose="020B0604020202020204" pitchFamily="34" charset="0"/>
              </a:defRPr>
            </a:lvl2pPr>
            <a:lvl3pPr marL="1143000" indent="-228600" defTabSz="1042988" eaLnBrk="0" hangingPunct="0">
              <a:defRPr sz="1600">
                <a:solidFill>
                  <a:schemeClr val="tx1"/>
                </a:solidFill>
                <a:latin typeface="Arial" panose="020B0604020202020204" pitchFamily="34" charset="0"/>
              </a:defRPr>
            </a:lvl3pPr>
            <a:lvl4pPr marL="1600200" indent="-228600" defTabSz="1042988" eaLnBrk="0" hangingPunct="0">
              <a:defRPr sz="1600">
                <a:solidFill>
                  <a:schemeClr val="tx1"/>
                </a:solidFill>
                <a:latin typeface="Arial" panose="020B0604020202020204" pitchFamily="34" charset="0"/>
              </a:defRPr>
            </a:lvl4pPr>
            <a:lvl5pPr marL="2057400" indent="-228600" defTabSz="1042988" eaLnBrk="0" hangingPunct="0">
              <a:defRPr sz="1600">
                <a:solidFill>
                  <a:schemeClr val="tx1"/>
                </a:solidFill>
                <a:latin typeface="Arial" panose="020B0604020202020204" pitchFamily="34" charset="0"/>
              </a:defRPr>
            </a:lvl5pPr>
            <a:lvl6pPr marL="2514600" indent="-228600" defTabSz="1042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1042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1042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1042988" eaLnBrk="0" fontAlgn="base" hangingPunct="0">
              <a:spcBef>
                <a:spcPct val="0"/>
              </a:spcBef>
              <a:spcAft>
                <a:spcPct val="0"/>
              </a:spcAft>
              <a:defRPr sz="1600">
                <a:solidFill>
                  <a:schemeClr val="tx1"/>
                </a:solidFill>
                <a:latin typeface="Arial" panose="020B0604020202020204" pitchFamily="34" charset="0"/>
              </a:defRPr>
            </a:lvl9pPr>
          </a:lstStyle>
          <a:p>
            <a:pPr>
              <a:lnSpc>
                <a:spcPct val="90000"/>
              </a:lnSpc>
              <a:buNone/>
            </a:pPr>
            <a:r>
              <a:rPr lang="en-US" altLang="sl-SI" sz="2700" b="1" dirty="0">
                <a:solidFill>
                  <a:srgbClr val="0000E7"/>
                </a:solidFill>
              </a:rPr>
              <a:t>FADN Unit in </a:t>
            </a:r>
            <a:r>
              <a:rPr lang="en-US" altLang="sl-SI" sz="2700" b="1" dirty="0" smtClean="0">
                <a:solidFill>
                  <a:srgbClr val="0000E7"/>
                </a:solidFill>
              </a:rPr>
              <a:t>DG </a:t>
            </a:r>
            <a:r>
              <a:rPr lang="en-US" altLang="sl-SI" sz="2700" b="1" dirty="0">
                <a:solidFill>
                  <a:srgbClr val="0000E7"/>
                </a:solidFill>
              </a:rPr>
              <a:t>Agriculture</a:t>
            </a:r>
            <a:endParaRPr lang="en-US" altLang="sl-SI" sz="2700" dirty="0">
              <a:solidFill>
                <a:srgbClr val="0000E7"/>
              </a:solidFill>
            </a:endParaRPr>
          </a:p>
        </p:txBody>
      </p:sp>
      <p:sp>
        <p:nvSpPr>
          <p:cNvPr id="12" name="Text Box 11"/>
          <p:cNvSpPr txBox="1">
            <a:spLocks noChangeArrowheads="1"/>
          </p:cNvSpPr>
          <p:nvPr/>
        </p:nvSpPr>
        <p:spPr bwMode="auto">
          <a:xfrm>
            <a:off x="4654299" y="3670003"/>
            <a:ext cx="3476625" cy="93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5275" defTabSz="1042988">
              <a:defRPr>
                <a:solidFill>
                  <a:schemeClr val="tx1"/>
                </a:solidFill>
                <a:latin typeface="Arial" charset="0"/>
              </a:defRPr>
            </a:lvl4pPr>
            <a:lvl5pPr marL="2085975"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eaLnBrk="0" hangingPunct="0">
              <a:spcBef>
                <a:spcPct val="50000"/>
              </a:spcBef>
              <a:buNone/>
              <a:defRPr/>
            </a:pPr>
            <a:r>
              <a:rPr lang="en-US" sz="2700" b="1" dirty="0" smtClean="0">
                <a:solidFill>
                  <a:srgbClr val="0000E7"/>
                </a:solidFill>
                <a:effectLst>
                  <a:outerShdw blurRad="38100" dist="38100" dir="2700000" algn="tl">
                    <a:srgbClr val="C0C0C0"/>
                  </a:outerShdw>
                </a:effectLst>
              </a:rPr>
              <a:t>Liaison Agency </a:t>
            </a:r>
            <a:r>
              <a:rPr lang="en-US" sz="2700" i="1" dirty="0" smtClean="0">
                <a:solidFill>
                  <a:srgbClr val="0000E7"/>
                </a:solidFill>
              </a:rPr>
              <a:t>(national level)</a:t>
            </a:r>
            <a:endParaRPr lang="en-US" sz="2700" dirty="0" smtClean="0">
              <a:solidFill>
                <a:srgbClr val="0000E7"/>
              </a:solidFill>
            </a:endParaRPr>
          </a:p>
        </p:txBody>
      </p:sp>
      <p:sp>
        <p:nvSpPr>
          <p:cNvPr id="13" name="AutoShape 12"/>
          <p:cNvSpPr>
            <a:spLocks noChangeArrowheads="1"/>
          </p:cNvSpPr>
          <p:nvPr/>
        </p:nvSpPr>
        <p:spPr bwMode="auto">
          <a:xfrm>
            <a:off x="4387599" y="2241253"/>
            <a:ext cx="3832225" cy="1008062"/>
          </a:xfrm>
          <a:prstGeom prst="flowChartAlternateProcess">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14" name="Text Box 13"/>
          <p:cNvSpPr txBox="1">
            <a:spLocks noChangeArrowheads="1"/>
          </p:cNvSpPr>
          <p:nvPr/>
        </p:nvSpPr>
        <p:spPr bwMode="auto">
          <a:xfrm>
            <a:off x="4689817" y="2322216"/>
            <a:ext cx="3652837" cy="93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eaLnBrk="0" hangingPunct="0">
              <a:defRPr sz="1600">
                <a:solidFill>
                  <a:schemeClr val="tx1"/>
                </a:solidFill>
                <a:latin typeface="Arial" panose="020B0604020202020204" pitchFamily="34" charset="0"/>
              </a:defRPr>
            </a:lvl1pPr>
            <a:lvl2pPr marL="742950" indent="-285750" defTabSz="1042988" eaLnBrk="0" hangingPunct="0">
              <a:defRPr sz="1600">
                <a:solidFill>
                  <a:schemeClr val="tx1"/>
                </a:solidFill>
                <a:latin typeface="Arial" panose="020B0604020202020204" pitchFamily="34" charset="0"/>
              </a:defRPr>
            </a:lvl2pPr>
            <a:lvl3pPr marL="1143000" indent="-228600" defTabSz="1042988" eaLnBrk="0" hangingPunct="0">
              <a:defRPr sz="1600">
                <a:solidFill>
                  <a:schemeClr val="tx1"/>
                </a:solidFill>
                <a:latin typeface="Arial" panose="020B0604020202020204" pitchFamily="34" charset="0"/>
              </a:defRPr>
            </a:lvl3pPr>
            <a:lvl4pPr marL="1600200" indent="-228600" defTabSz="1042988" eaLnBrk="0" hangingPunct="0">
              <a:defRPr sz="1600">
                <a:solidFill>
                  <a:schemeClr val="tx1"/>
                </a:solidFill>
                <a:latin typeface="Arial" panose="020B0604020202020204" pitchFamily="34" charset="0"/>
              </a:defRPr>
            </a:lvl4pPr>
            <a:lvl5pPr marL="2057400" indent="-228600" defTabSz="1042988" eaLnBrk="0" hangingPunct="0">
              <a:defRPr sz="1600">
                <a:solidFill>
                  <a:schemeClr val="tx1"/>
                </a:solidFill>
                <a:latin typeface="Arial" panose="020B0604020202020204" pitchFamily="34" charset="0"/>
              </a:defRPr>
            </a:lvl5pPr>
            <a:lvl6pPr marL="2514600" indent="-228600" defTabSz="1042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1042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1042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1042988"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buNone/>
            </a:pPr>
            <a:r>
              <a:rPr lang="en-US" altLang="sl-SI" sz="2700" b="1" dirty="0">
                <a:solidFill>
                  <a:srgbClr val="0000E7"/>
                </a:solidFill>
              </a:rPr>
              <a:t>Regional offices </a:t>
            </a:r>
            <a:r>
              <a:rPr lang="en-US" altLang="sl-SI" sz="2700" i="1" dirty="0">
                <a:solidFill>
                  <a:srgbClr val="0000E7"/>
                </a:solidFill>
              </a:rPr>
              <a:t>(regional level)</a:t>
            </a:r>
            <a:endParaRPr lang="en-US" altLang="sl-SI" sz="2700" dirty="0">
              <a:solidFill>
                <a:srgbClr val="0000E7"/>
              </a:solidFill>
            </a:endParaRPr>
          </a:p>
        </p:txBody>
      </p:sp>
      <p:sp>
        <p:nvSpPr>
          <p:cNvPr id="16" name="Text Box 15"/>
          <p:cNvSpPr txBox="1">
            <a:spLocks noChangeArrowheads="1"/>
          </p:cNvSpPr>
          <p:nvPr/>
        </p:nvSpPr>
        <p:spPr bwMode="auto">
          <a:xfrm>
            <a:off x="998975" y="5686127"/>
            <a:ext cx="2673350" cy="93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5275" defTabSz="1042988">
              <a:defRPr>
                <a:solidFill>
                  <a:schemeClr val="tx1"/>
                </a:solidFill>
                <a:latin typeface="Arial" charset="0"/>
              </a:defRPr>
            </a:lvl4pPr>
            <a:lvl5pPr marL="2085975"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eaLnBrk="0" hangingPunct="0">
              <a:spcBef>
                <a:spcPct val="50000"/>
              </a:spcBef>
              <a:buNone/>
              <a:defRPr/>
            </a:pPr>
            <a:r>
              <a:rPr lang="en-US" sz="2700" b="1" dirty="0" smtClean="0">
                <a:solidFill>
                  <a:srgbClr val="0000E7"/>
                </a:solidFill>
              </a:rPr>
              <a:t>Individual</a:t>
            </a:r>
            <a:r>
              <a:rPr lang="en-US" sz="2700" b="1" dirty="0" smtClean="0">
                <a:solidFill>
                  <a:srgbClr val="0000E7"/>
                </a:solidFill>
                <a:effectLst>
                  <a:outerShdw blurRad="38100" dist="38100" dir="2700000" algn="tl">
                    <a:srgbClr val="C0C0C0"/>
                  </a:outerShdw>
                </a:effectLst>
              </a:rPr>
              <a:t> </a:t>
            </a:r>
            <a:r>
              <a:rPr lang="en-US" sz="2700" b="1" dirty="0" smtClean="0">
                <a:solidFill>
                  <a:srgbClr val="0000E7"/>
                </a:solidFill>
              </a:rPr>
              <a:t>farms</a:t>
            </a:r>
            <a:r>
              <a:rPr lang="sl-SI" sz="2700" b="1" dirty="0" smtClean="0">
                <a:solidFill>
                  <a:srgbClr val="0000E7"/>
                </a:solidFill>
              </a:rPr>
              <a:t> (906)</a:t>
            </a:r>
            <a:endParaRPr lang="en-US" sz="2700" dirty="0" smtClean="0">
              <a:solidFill>
                <a:srgbClr val="0000E7"/>
              </a:solidFill>
            </a:endParaRPr>
          </a:p>
        </p:txBody>
      </p:sp>
      <p:sp>
        <p:nvSpPr>
          <p:cNvPr id="17" name="AutoShape 16"/>
          <p:cNvSpPr>
            <a:spLocks noChangeArrowheads="1"/>
          </p:cNvSpPr>
          <p:nvPr/>
        </p:nvSpPr>
        <p:spPr bwMode="auto">
          <a:xfrm>
            <a:off x="3311386" y="2491795"/>
            <a:ext cx="887589" cy="1008062"/>
          </a:xfrm>
          <a:prstGeom prst="right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sl-SI" altLang="sl-SI" sz="1800">
              <a:solidFill>
                <a:srgbClr val="0000E7"/>
              </a:solidFill>
            </a:endParaRPr>
          </a:p>
        </p:txBody>
      </p:sp>
      <p:sp>
        <p:nvSpPr>
          <p:cNvPr id="18" name="Oval 17"/>
          <p:cNvSpPr>
            <a:spLocks noChangeArrowheads="1"/>
          </p:cNvSpPr>
          <p:nvPr/>
        </p:nvSpPr>
        <p:spPr bwMode="auto">
          <a:xfrm>
            <a:off x="1259632" y="1988840"/>
            <a:ext cx="2138362" cy="361315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sl-SI" altLang="sl-SI" sz="1800">
              <a:solidFill>
                <a:srgbClr val="0000E7"/>
              </a:solidFill>
            </a:endParaRPr>
          </a:p>
        </p:txBody>
      </p:sp>
      <p:sp>
        <p:nvSpPr>
          <p:cNvPr id="19" name="Line 18"/>
          <p:cNvSpPr>
            <a:spLocks noChangeShapeType="1"/>
          </p:cNvSpPr>
          <p:nvPr/>
        </p:nvSpPr>
        <p:spPr bwMode="auto">
          <a:xfrm flipH="1">
            <a:off x="3500301" y="2965509"/>
            <a:ext cx="750921" cy="10345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sl-SI"/>
          </a:p>
        </p:txBody>
      </p:sp>
      <p:sp>
        <p:nvSpPr>
          <p:cNvPr id="20" name="AutoShape 19"/>
          <p:cNvSpPr>
            <a:spLocks noChangeArrowheads="1"/>
          </p:cNvSpPr>
          <p:nvPr/>
        </p:nvSpPr>
        <p:spPr bwMode="auto">
          <a:xfrm>
            <a:off x="5990974" y="4678065"/>
            <a:ext cx="446088" cy="252413"/>
          </a:xfrm>
          <a:prstGeom prst="upDownArrow">
            <a:avLst>
              <a:gd name="adj1" fmla="val 50000"/>
              <a:gd name="adj2" fmla="val 20000"/>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21" name="AutoShape 20"/>
          <p:cNvSpPr>
            <a:spLocks noChangeArrowheads="1"/>
          </p:cNvSpPr>
          <p:nvPr/>
        </p:nvSpPr>
        <p:spPr bwMode="auto">
          <a:xfrm>
            <a:off x="5990974" y="3333453"/>
            <a:ext cx="446088" cy="252412"/>
          </a:xfrm>
          <a:prstGeom prst="upDownArrow">
            <a:avLst>
              <a:gd name="adj1" fmla="val 50000"/>
              <a:gd name="adj2" fmla="val 20000"/>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sl-SI" altLang="sl-SI"/>
          </a:p>
        </p:txBody>
      </p:sp>
      <p:sp>
        <p:nvSpPr>
          <p:cNvPr id="23" name="Line 18"/>
          <p:cNvSpPr>
            <a:spLocks noChangeShapeType="1"/>
          </p:cNvSpPr>
          <p:nvPr/>
        </p:nvSpPr>
        <p:spPr bwMode="auto">
          <a:xfrm flipV="1">
            <a:off x="3500302" y="2630296"/>
            <a:ext cx="712788" cy="841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sl-SI"/>
          </a:p>
        </p:txBody>
      </p:sp>
    </p:spTree>
    <p:extLst>
      <p:ext uri="{BB962C8B-B14F-4D97-AF65-F5344CB8AC3E}">
        <p14:creationId xmlns:p14="http://schemas.microsoft.com/office/powerpoint/2010/main" val="586882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268760"/>
            <a:ext cx="8280920"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smtClean="0">
                <a:latin typeface="Times New Roman" panose="02020603050405020304" pitchFamily="18" charset="0"/>
              </a:rPr>
              <a:t>Enter </a:t>
            </a:r>
            <a:r>
              <a:rPr lang="sl-SI" altLang="sl-SI" sz="2800" dirty="0" err="1" smtClean="0">
                <a:latin typeface="Times New Roman" panose="02020603050405020304" pitchFamily="18" charset="0"/>
              </a:rPr>
              <a:t>of</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the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capacity</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of</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buildings</a:t>
            </a:r>
            <a:r>
              <a:rPr lang="sl-SI" altLang="sl-SI" sz="2800" dirty="0" smtClean="0">
                <a:latin typeface="Times New Roman" panose="02020603050405020304" pitchFamily="18" charset="0"/>
              </a:rPr>
              <a:t> is </a:t>
            </a:r>
            <a:r>
              <a:rPr lang="sl-SI" altLang="sl-SI" sz="2800" dirty="0" err="1" smtClean="0">
                <a:latin typeface="Times New Roman" panose="02020603050405020304" pitchFamily="18" charset="0"/>
              </a:rPr>
              <a:t>necessary</a:t>
            </a:r>
            <a:r>
              <a:rPr lang="sl-SI" altLang="sl-SI" sz="2800" dirty="0" smtClean="0">
                <a:latin typeface="Times New Roman" panose="02020603050405020304" pitchFamily="18" charset="0"/>
              </a:rPr>
              <a:t>!</a:t>
            </a:r>
            <a:endParaRPr lang="en-US" altLang="sl-SI" sz="2800" dirty="0" smtClean="0">
              <a:latin typeface="Times New Roman" panose="02020603050405020304" pitchFamily="18" charset="0"/>
            </a:endParaRPr>
          </a:p>
        </p:txBody>
      </p:sp>
      <p:pic>
        <p:nvPicPr>
          <p:cNvPr id="3" name="Slika 2"/>
          <p:cNvPicPr>
            <a:picLocks noChangeAspect="1"/>
          </p:cNvPicPr>
          <p:nvPr/>
        </p:nvPicPr>
        <p:blipFill rotWithShape="1">
          <a:blip r:embed="rId2"/>
          <a:srcRect r="3755" b="16670"/>
          <a:stretch/>
        </p:blipFill>
        <p:spPr>
          <a:xfrm>
            <a:off x="323528" y="1930778"/>
            <a:ext cx="8455471" cy="4392488"/>
          </a:xfrm>
          <a:prstGeom prst="rect">
            <a:avLst/>
          </a:prstGeom>
        </p:spPr>
      </p:pic>
    </p:spTree>
    <p:extLst>
      <p:ext uri="{BB962C8B-B14F-4D97-AF65-F5344CB8AC3E}">
        <p14:creationId xmlns:p14="http://schemas.microsoft.com/office/powerpoint/2010/main" val="11832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628800"/>
            <a:ext cx="8280920" cy="3754874"/>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One of the most important error traps </a:t>
            </a:r>
            <a:r>
              <a:rPr lang="en-US" altLang="sl-SI" sz="2800" dirty="0" err="1" smtClean="0">
                <a:latin typeface="Times New Roman" panose="02020603050405020304" pitchFamily="18" charset="0"/>
              </a:rPr>
              <a:t>checkes</a:t>
            </a:r>
            <a:r>
              <a:rPr lang="en-US" altLang="sl-SI" sz="2800" dirty="0" smtClean="0">
                <a:latin typeface="Times New Roman" panose="02020603050405020304" pitchFamily="18" charset="0"/>
              </a:rPr>
              <a:t> if the transaction (purchase or sell) in the livestock or product section is registered in the  accountancy section.</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For example, in official register called VOLOS, farmer has reported that he bought a cow and he transferred the serial number to his own register.</a:t>
            </a:r>
            <a:br>
              <a:rPr lang="en-US" altLang="sl-SI" sz="2800" dirty="0" smtClean="0">
                <a:latin typeface="Times New Roman" panose="02020603050405020304" pitchFamily="18" charset="0"/>
              </a:rPr>
            </a:br>
            <a:r>
              <a:rPr lang="en-US" altLang="sl-SI" sz="2800" dirty="0" smtClean="0">
                <a:latin typeface="Times New Roman" panose="02020603050405020304" pitchFamily="18" charset="0"/>
              </a:rPr>
              <a:t>But he did not report any costs for this cow. Even more often is, that he „forgot“ to register the money he received for the sell.</a:t>
            </a:r>
          </a:p>
        </p:txBody>
      </p:sp>
    </p:spTree>
    <p:extLst>
      <p:ext uri="{BB962C8B-B14F-4D97-AF65-F5344CB8AC3E}">
        <p14:creationId xmlns:p14="http://schemas.microsoft.com/office/powerpoint/2010/main" val="276282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Error traps in FADN application</a:t>
            </a:r>
          </a:p>
        </p:txBody>
      </p:sp>
      <p:sp>
        <p:nvSpPr>
          <p:cNvPr id="5" name="Rectangle 9"/>
          <p:cNvSpPr>
            <a:spLocks noChangeArrowheads="1"/>
          </p:cNvSpPr>
          <p:nvPr/>
        </p:nvSpPr>
        <p:spPr bwMode="auto">
          <a:xfrm>
            <a:off x="683568" y="1268760"/>
            <a:ext cx="8280920" cy="437043"/>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smtClean="0">
                <a:latin typeface="Times New Roman" panose="02020603050405020304" pitchFamily="18" charset="0"/>
              </a:rPr>
              <a:t>List </a:t>
            </a:r>
            <a:r>
              <a:rPr lang="sl-SI" altLang="sl-SI" sz="2800" dirty="0" err="1" smtClean="0">
                <a:latin typeface="Times New Roman" panose="02020603050405020304" pitchFamily="18" charset="0"/>
              </a:rPr>
              <a:t>of</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errors</a:t>
            </a:r>
            <a:r>
              <a:rPr lang="sl-SI" altLang="sl-SI" sz="2800" dirty="0" smtClean="0">
                <a:latin typeface="Times New Roman" panose="02020603050405020304" pitchFamily="18" charset="0"/>
              </a:rPr>
              <a:t> at </a:t>
            </a:r>
            <a:r>
              <a:rPr lang="sl-SI" altLang="sl-SI" sz="2800" dirty="0" err="1" smtClean="0">
                <a:latin typeface="Times New Roman" panose="02020603050405020304" pitchFamily="18" charset="0"/>
              </a:rPr>
              <a:t>the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end</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of</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the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entering</a:t>
            </a:r>
            <a:r>
              <a:rPr lang="sl-SI" altLang="sl-SI" sz="2800" dirty="0" smtClean="0">
                <a:latin typeface="Times New Roman" panose="02020603050405020304" pitchFamily="18" charset="0"/>
              </a:rPr>
              <a:t> </a:t>
            </a:r>
            <a:endParaRPr lang="en-US" altLang="sl-SI" sz="2800" dirty="0" smtClean="0">
              <a:latin typeface="Times New Roman" panose="02020603050405020304" pitchFamily="18" charset="0"/>
            </a:endParaRPr>
          </a:p>
        </p:txBody>
      </p:sp>
      <p:pic>
        <p:nvPicPr>
          <p:cNvPr id="2" name="Slika 1"/>
          <p:cNvPicPr>
            <a:picLocks noChangeAspect="1"/>
          </p:cNvPicPr>
          <p:nvPr/>
        </p:nvPicPr>
        <p:blipFill rotWithShape="1">
          <a:blip r:embed="rId2"/>
          <a:srcRect l="7139" r="7986" b="31490"/>
          <a:stretch/>
        </p:blipFill>
        <p:spPr>
          <a:xfrm>
            <a:off x="251520" y="1772816"/>
            <a:ext cx="8551761" cy="4752528"/>
          </a:xfrm>
          <a:prstGeom prst="rect">
            <a:avLst/>
          </a:prstGeom>
        </p:spPr>
      </p:pic>
    </p:spTree>
    <p:extLst>
      <p:ext uri="{BB962C8B-B14F-4D97-AF65-F5344CB8AC3E}">
        <p14:creationId xmlns:p14="http://schemas.microsoft.com/office/powerpoint/2010/main" val="37654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71600" y="404664"/>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sl-SI" altLang="sl-SI" sz="3600" b="1" dirty="0" err="1" smtClean="0">
                <a:latin typeface="Arial" panose="020B0604020202020204" pitchFamily="34" charset="0"/>
              </a:rPr>
              <a:t>Conclusions</a:t>
            </a:r>
            <a:endParaRPr lang="en-US" altLang="sl-SI" sz="3600" b="1" dirty="0" smtClean="0">
              <a:latin typeface="Arial" panose="020B0604020202020204" pitchFamily="34" charset="0"/>
            </a:endParaRPr>
          </a:p>
        </p:txBody>
      </p:sp>
      <p:sp>
        <p:nvSpPr>
          <p:cNvPr id="5" name="Rectangle 9"/>
          <p:cNvSpPr>
            <a:spLocks noChangeArrowheads="1"/>
          </p:cNvSpPr>
          <p:nvPr/>
        </p:nvSpPr>
        <p:spPr bwMode="auto">
          <a:xfrm>
            <a:off x="683568" y="1628800"/>
            <a:ext cx="8280920" cy="3970318"/>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If we want to have good quality FADN data we should introduce some tests and error traps on all stages of data entry. Tests and error traps should be performed by the application for entering the data.</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Application should produce as many instant blockades or messages as possible.</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Smart set of limits is important to find the outliers on one hand and reduce the number off clarifications.</a:t>
            </a:r>
            <a:r>
              <a:rPr lang="sl-SI" altLang="sl-SI" sz="2800" dirty="0" smtClean="0">
                <a:latin typeface="Times New Roman" panose="02020603050405020304" pitchFamily="18" charset="0"/>
              </a:rPr>
              <a:t> </a:t>
            </a:r>
            <a:r>
              <a:rPr lang="en-US" altLang="sl-SI" sz="2800" dirty="0" smtClean="0">
                <a:latin typeface="Times New Roman" panose="02020603050405020304" pitchFamily="18" charset="0"/>
              </a:rPr>
              <a:t>With this, the work on data processing is less time consuming and therefore CHEAPER!</a:t>
            </a:r>
          </a:p>
        </p:txBody>
      </p:sp>
    </p:spTree>
    <p:extLst>
      <p:ext uri="{BB962C8B-B14F-4D97-AF65-F5344CB8AC3E}">
        <p14:creationId xmlns:p14="http://schemas.microsoft.com/office/powerpoint/2010/main" val="329256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914400" y="1600200"/>
            <a:ext cx="783431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spcBef>
                <a:spcPct val="20000"/>
              </a:spcBef>
              <a:buFontTx/>
              <a:buNone/>
            </a:pPr>
            <a:endParaRPr lang="en-GB" altLang="sl-SI" sz="2000">
              <a:latin typeface="Tahoma" panose="020B0604030504040204" pitchFamily="34" charset="0"/>
            </a:endParaRPr>
          </a:p>
        </p:txBody>
      </p:sp>
      <p:sp>
        <p:nvSpPr>
          <p:cNvPr id="54276" name="Rectangle 4"/>
          <p:cNvSpPr>
            <a:spLocks noChangeArrowheads="1"/>
          </p:cNvSpPr>
          <p:nvPr/>
        </p:nvSpPr>
        <p:spPr bwMode="auto">
          <a:xfrm>
            <a:off x="152400" y="1295400"/>
            <a:ext cx="8839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0"/>
              </a:spcBef>
              <a:defRPr sz="2400">
                <a:solidFill>
                  <a:schemeClr val="tx1"/>
                </a:solidFill>
                <a:latin typeface="Times New Roman" panose="02020603050405020304" pitchFamily="18" charset="0"/>
              </a:defRPr>
            </a:lvl1pPr>
            <a:lvl2pPr marL="838200" indent="-381000">
              <a:spcBef>
                <a:spcPct val="0"/>
              </a:spcBef>
              <a:defRPr sz="2400">
                <a:solidFill>
                  <a:schemeClr val="tx1"/>
                </a:solidFill>
                <a:latin typeface="Times New Roman" panose="02020603050405020304" pitchFamily="18" charset="0"/>
              </a:defRPr>
            </a:lvl2pPr>
            <a:lvl3pPr marL="1257300" indent="-342900">
              <a:spcBef>
                <a:spcPct val="0"/>
              </a:spcBef>
              <a:defRPr sz="2400">
                <a:solidFill>
                  <a:schemeClr val="tx1"/>
                </a:solidFill>
                <a:latin typeface="Times New Roman" panose="02020603050405020304" pitchFamily="18" charset="0"/>
              </a:defRPr>
            </a:lvl3pPr>
            <a:lvl4pPr marL="1676400" indent="-304800">
              <a:spcBef>
                <a:spcPct val="0"/>
              </a:spcBef>
              <a:defRPr sz="2400">
                <a:solidFill>
                  <a:schemeClr val="tx1"/>
                </a:solidFill>
                <a:latin typeface="Times New Roman" panose="02020603050405020304" pitchFamily="18" charset="0"/>
              </a:defRPr>
            </a:lvl4pPr>
            <a:lvl5pPr marL="2133600" indent="-304800">
              <a:spcBef>
                <a:spcPct val="0"/>
              </a:spcBef>
              <a:defRPr sz="2400">
                <a:solidFill>
                  <a:schemeClr val="tx1"/>
                </a:solidFill>
                <a:latin typeface="Times New Roman" panose="02020603050405020304" pitchFamily="18" charset="0"/>
              </a:defRPr>
            </a:lvl5pPr>
            <a:lvl6pPr marL="2590800" indent="-304800" fontAlgn="base">
              <a:spcBef>
                <a:spcPct val="0"/>
              </a:spcBef>
              <a:spcAft>
                <a:spcPct val="0"/>
              </a:spcAft>
              <a:defRPr sz="2400">
                <a:solidFill>
                  <a:schemeClr val="tx1"/>
                </a:solidFill>
                <a:latin typeface="Times New Roman" panose="02020603050405020304" pitchFamily="18" charset="0"/>
              </a:defRPr>
            </a:lvl6pPr>
            <a:lvl7pPr marL="3048000" indent="-304800" fontAlgn="base">
              <a:spcBef>
                <a:spcPct val="0"/>
              </a:spcBef>
              <a:spcAft>
                <a:spcPct val="0"/>
              </a:spcAft>
              <a:defRPr sz="2400">
                <a:solidFill>
                  <a:schemeClr val="tx1"/>
                </a:solidFill>
                <a:latin typeface="Times New Roman" panose="02020603050405020304" pitchFamily="18" charset="0"/>
              </a:defRPr>
            </a:lvl7pPr>
            <a:lvl8pPr marL="3505200" indent="-304800" fontAlgn="base">
              <a:spcBef>
                <a:spcPct val="0"/>
              </a:spcBef>
              <a:spcAft>
                <a:spcPct val="0"/>
              </a:spcAft>
              <a:defRPr sz="2400">
                <a:solidFill>
                  <a:schemeClr val="tx1"/>
                </a:solidFill>
                <a:latin typeface="Times New Roman" panose="02020603050405020304" pitchFamily="18" charset="0"/>
              </a:defRPr>
            </a:lvl8pPr>
            <a:lvl9pPr marL="3962400" indent="-3048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None/>
            </a:pPr>
            <a:endParaRPr lang="en-GB" altLang="sl-SI" sz="2000">
              <a:latin typeface="Tahoma" panose="020B0604030504040204" pitchFamily="34" charset="0"/>
            </a:endParaRPr>
          </a:p>
        </p:txBody>
      </p:sp>
      <p:sp>
        <p:nvSpPr>
          <p:cNvPr id="54277" name="Rectangle 5"/>
          <p:cNvSpPr>
            <a:spLocks noChangeArrowheads="1"/>
          </p:cNvSpPr>
          <p:nvPr/>
        </p:nvSpPr>
        <p:spPr bwMode="auto">
          <a:xfrm>
            <a:off x="152400" y="1295400"/>
            <a:ext cx="8839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0"/>
              </a:spcBef>
              <a:defRPr sz="2400">
                <a:solidFill>
                  <a:schemeClr val="tx1"/>
                </a:solidFill>
                <a:latin typeface="Times New Roman" panose="02020603050405020304" pitchFamily="18" charset="0"/>
              </a:defRPr>
            </a:lvl1pPr>
            <a:lvl2pPr marL="838200" indent="-381000">
              <a:spcBef>
                <a:spcPct val="0"/>
              </a:spcBef>
              <a:defRPr sz="2400">
                <a:solidFill>
                  <a:schemeClr val="tx1"/>
                </a:solidFill>
                <a:latin typeface="Times New Roman" panose="02020603050405020304" pitchFamily="18" charset="0"/>
              </a:defRPr>
            </a:lvl2pPr>
            <a:lvl3pPr marL="1257300" indent="-342900">
              <a:spcBef>
                <a:spcPct val="0"/>
              </a:spcBef>
              <a:defRPr sz="2400">
                <a:solidFill>
                  <a:schemeClr val="tx1"/>
                </a:solidFill>
                <a:latin typeface="Times New Roman" panose="02020603050405020304" pitchFamily="18" charset="0"/>
              </a:defRPr>
            </a:lvl3pPr>
            <a:lvl4pPr marL="1676400" indent="-304800">
              <a:spcBef>
                <a:spcPct val="0"/>
              </a:spcBef>
              <a:defRPr sz="2400">
                <a:solidFill>
                  <a:schemeClr val="tx1"/>
                </a:solidFill>
                <a:latin typeface="Times New Roman" panose="02020603050405020304" pitchFamily="18" charset="0"/>
              </a:defRPr>
            </a:lvl4pPr>
            <a:lvl5pPr marL="2133600" indent="-304800">
              <a:spcBef>
                <a:spcPct val="0"/>
              </a:spcBef>
              <a:defRPr sz="2400">
                <a:solidFill>
                  <a:schemeClr val="tx1"/>
                </a:solidFill>
                <a:latin typeface="Times New Roman" panose="02020603050405020304" pitchFamily="18" charset="0"/>
              </a:defRPr>
            </a:lvl5pPr>
            <a:lvl6pPr marL="2590800" indent="-304800" fontAlgn="base">
              <a:spcBef>
                <a:spcPct val="0"/>
              </a:spcBef>
              <a:spcAft>
                <a:spcPct val="0"/>
              </a:spcAft>
              <a:defRPr sz="2400">
                <a:solidFill>
                  <a:schemeClr val="tx1"/>
                </a:solidFill>
                <a:latin typeface="Times New Roman" panose="02020603050405020304" pitchFamily="18" charset="0"/>
              </a:defRPr>
            </a:lvl6pPr>
            <a:lvl7pPr marL="3048000" indent="-304800" fontAlgn="base">
              <a:spcBef>
                <a:spcPct val="0"/>
              </a:spcBef>
              <a:spcAft>
                <a:spcPct val="0"/>
              </a:spcAft>
              <a:defRPr sz="2400">
                <a:solidFill>
                  <a:schemeClr val="tx1"/>
                </a:solidFill>
                <a:latin typeface="Times New Roman" panose="02020603050405020304" pitchFamily="18" charset="0"/>
              </a:defRPr>
            </a:lvl7pPr>
            <a:lvl8pPr marL="3505200" indent="-304800" fontAlgn="base">
              <a:spcBef>
                <a:spcPct val="0"/>
              </a:spcBef>
              <a:spcAft>
                <a:spcPct val="0"/>
              </a:spcAft>
              <a:defRPr sz="2400">
                <a:solidFill>
                  <a:schemeClr val="tx1"/>
                </a:solidFill>
                <a:latin typeface="Times New Roman" panose="02020603050405020304" pitchFamily="18" charset="0"/>
              </a:defRPr>
            </a:lvl8pPr>
            <a:lvl9pPr marL="3962400" indent="-3048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GB" altLang="sl-SI" sz="2200">
              <a:latin typeface="Tahoma" panose="020B0604030504040204" pitchFamily="34" charset="0"/>
            </a:endParaRPr>
          </a:p>
        </p:txBody>
      </p:sp>
      <p:sp>
        <p:nvSpPr>
          <p:cNvPr id="54280" name="Text Box 8"/>
          <p:cNvSpPr txBox="1">
            <a:spLocks noChangeArrowheads="1"/>
          </p:cNvSpPr>
          <p:nvPr/>
        </p:nvSpPr>
        <p:spPr bwMode="auto">
          <a:xfrm>
            <a:off x="1042988" y="5013325"/>
            <a:ext cx="7415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None/>
            </a:pPr>
            <a:r>
              <a:rPr lang="en-US" altLang="sl-SI" sz="4000" b="1">
                <a:solidFill>
                  <a:srgbClr val="003300"/>
                </a:solidFill>
                <a:latin typeface="Times New Roman" panose="02020603050405020304" pitchFamily="18" charset="0"/>
              </a:rPr>
              <a:t>Thank you for your attention!</a:t>
            </a:r>
          </a:p>
        </p:txBody>
      </p:sp>
      <p:pic>
        <p:nvPicPr>
          <p:cNvPr id="54281" name="Picture 9" descr="pe0160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2133600"/>
            <a:ext cx="4202113" cy="2713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827584" y="1916832"/>
            <a:ext cx="7560839" cy="4832092"/>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Yearly FADN inventory on farm is made in cooperation between farmers an local advisers.</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Farmers themselves are sending data about finances, livestock and products to the accountancy offices.</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Three different ways of sending the data:</a:t>
            </a:r>
          </a:p>
          <a:p>
            <a:pPr lvl="2" indent="-457200">
              <a:lnSpc>
                <a:spcPct val="80000"/>
              </a:lnSpc>
              <a:spcBef>
                <a:spcPct val="50000"/>
              </a:spcBef>
              <a:buFont typeface="Arial" panose="020B0604020202020204" pitchFamily="34" charset="0"/>
              <a:buChar char="•"/>
            </a:pPr>
            <a:r>
              <a:rPr lang="en-US" altLang="sl-SI" sz="2800" dirty="0" smtClean="0">
                <a:latin typeface="Times New Roman" panose="02020603050405020304" pitchFamily="18" charset="0"/>
              </a:rPr>
              <a:t>On paper</a:t>
            </a:r>
          </a:p>
          <a:p>
            <a:pPr lvl="2" indent="-457200">
              <a:lnSpc>
                <a:spcPct val="80000"/>
              </a:lnSpc>
              <a:spcBef>
                <a:spcPct val="50000"/>
              </a:spcBef>
              <a:buFont typeface="Arial" panose="020B0604020202020204" pitchFamily="34" charset="0"/>
              <a:buChar char="•"/>
            </a:pPr>
            <a:r>
              <a:rPr lang="en-US" altLang="sl-SI" sz="2800" dirty="0" smtClean="0">
                <a:latin typeface="Times New Roman" panose="02020603050405020304" pitchFamily="18" charset="0"/>
              </a:rPr>
              <a:t>In Excel file</a:t>
            </a:r>
          </a:p>
          <a:p>
            <a:pPr lvl="2" indent="-457200">
              <a:lnSpc>
                <a:spcPct val="80000"/>
              </a:lnSpc>
              <a:spcBef>
                <a:spcPct val="50000"/>
              </a:spcBef>
              <a:buFont typeface="Arial" panose="020B0604020202020204" pitchFamily="34" charset="0"/>
              <a:buChar char="•"/>
            </a:pPr>
            <a:r>
              <a:rPr lang="en-US" altLang="sl-SI" sz="2800" dirty="0" smtClean="0">
                <a:latin typeface="Times New Roman" panose="02020603050405020304" pitchFamily="18" charset="0"/>
              </a:rPr>
              <a:t>Directly in FADN application</a:t>
            </a:r>
          </a:p>
          <a:p>
            <a:pPr marL="0" lvl="1">
              <a:lnSpc>
                <a:spcPct val="80000"/>
              </a:lnSpc>
              <a:spcBef>
                <a:spcPct val="50000"/>
              </a:spcBef>
              <a:buNone/>
            </a:pPr>
            <a:r>
              <a:rPr lang="en-US" altLang="sl-SI" sz="2800" dirty="0" smtClean="0">
                <a:latin typeface="Times New Roman" panose="02020603050405020304" pitchFamily="18" charset="0"/>
              </a:rPr>
              <a:t> </a:t>
            </a:r>
            <a:endParaRPr lang="en-US" altLang="sl-SI" sz="2800" dirty="0">
              <a:latin typeface="Times New Roman" panose="02020603050405020304" pitchFamily="18" charset="0"/>
            </a:endParaRPr>
          </a:p>
        </p:txBody>
      </p:sp>
      <p:sp>
        <p:nvSpPr>
          <p:cNvPr id="6" name="Text Box 12"/>
          <p:cNvSpPr txBox="1">
            <a:spLocks noChangeArrowheads="1"/>
          </p:cNvSpPr>
          <p:nvPr/>
        </p:nvSpPr>
        <p:spPr bwMode="auto">
          <a:xfrm>
            <a:off x="984285" y="352172"/>
            <a:ext cx="75210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Introduction – Slovenian FADN System</a:t>
            </a:r>
            <a:endParaRPr lang="en-US" altLang="sl-SI" sz="3600" b="1"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827584" y="2132856"/>
            <a:ext cx="7560839" cy="3022366"/>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a:latin typeface="Times New Roman" panose="02020603050405020304" pitchFamily="18" charset="0"/>
              </a:rPr>
              <a:t>Limits in FADN data </a:t>
            </a:r>
            <a:r>
              <a:rPr lang="en-US" altLang="sl-SI" sz="2800" dirty="0" smtClean="0">
                <a:latin typeface="Times New Roman" panose="02020603050405020304" pitchFamily="18" charset="0"/>
              </a:rPr>
              <a:t>controls</a:t>
            </a:r>
            <a:r>
              <a:rPr lang="sl-SI" altLang="sl-SI" sz="2800" dirty="0" smtClean="0">
                <a:latin typeface="Times New Roman" panose="02020603050405020304" pitchFamily="18" charset="0"/>
              </a:rPr>
              <a:t>,</a:t>
            </a:r>
            <a:endParaRPr lang="en-US" altLang="sl-SI" sz="2800" dirty="0">
              <a:latin typeface="Times New Roman" panose="02020603050405020304" pitchFamily="18" charset="0"/>
            </a:endParaRP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Good preparation of yearly inventory questionnaires</a:t>
            </a:r>
            <a:r>
              <a:rPr lang="sl-SI" altLang="sl-SI" sz="2800" dirty="0" smtClean="0">
                <a:latin typeface="Times New Roman" panose="02020603050405020304" pitchFamily="18" charset="0"/>
              </a:rPr>
              <a:t>,</a:t>
            </a:r>
            <a:endParaRPr lang="en-US" altLang="sl-SI" sz="2800" dirty="0" smtClean="0">
              <a:latin typeface="Times New Roman" panose="02020603050405020304" pitchFamily="18" charset="0"/>
            </a:endParaRP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Using official databases</a:t>
            </a:r>
            <a:r>
              <a:rPr lang="sl-SI" altLang="sl-SI" sz="2800" dirty="0" smtClean="0">
                <a:latin typeface="Times New Roman" panose="02020603050405020304" pitchFamily="18" charset="0"/>
              </a:rPr>
              <a:t>,</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Error traps in FADN application</a:t>
            </a:r>
            <a:r>
              <a:rPr lang="sl-SI" altLang="sl-SI" sz="2800" dirty="0" smtClean="0">
                <a:latin typeface="Times New Roman" panose="02020603050405020304" pitchFamily="18" charset="0"/>
              </a:rPr>
              <a:t>.</a:t>
            </a:r>
            <a:endParaRPr lang="en-US" altLang="sl-SI" sz="2800" dirty="0" smtClean="0">
              <a:latin typeface="Times New Roman" panose="02020603050405020304" pitchFamily="18" charset="0"/>
            </a:endParaRPr>
          </a:p>
          <a:p>
            <a:pPr marL="0" lvl="1">
              <a:lnSpc>
                <a:spcPct val="80000"/>
              </a:lnSpc>
              <a:spcBef>
                <a:spcPct val="50000"/>
              </a:spcBef>
              <a:buNone/>
            </a:pPr>
            <a:r>
              <a:rPr lang="en-US" altLang="sl-SI" sz="2800" dirty="0" smtClean="0">
                <a:latin typeface="Times New Roman" panose="02020603050405020304" pitchFamily="18" charset="0"/>
              </a:rPr>
              <a:t> </a:t>
            </a:r>
            <a:endParaRPr lang="en-US" altLang="sl-SI" sz="2800" dirty="0">
              <a:latin typeface="Times New Roman" panose="02020603050405020304" pitchFamily="18" charset="0"/>
            </a:endParaRPr>
          </a:p>
        </p:txBody>
      </p:sp>
      <p:sp>
        <p:nvSpPr>
          <p:cNvPr id="6" name="Text Box 12"/>
          <p:cNvSpPr txBox="1">
            <a:spLocks noChangeArrowheads="1"/>
          </p:cNvSpPr>
          <p:nvPr/>
        </p:nvSpPr>
        <p:spPr bwMode="auto">
          <a:xfrm>
            <a:off x="984285" y="352172"/>
            <a:ext cx="75210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Different ways of improving the data</a:t>
            </a:r>
            <a:endParaRPr lang="en-US" altLang="sl-SI" sz="3600" b="1" dirty="0">
              <a:latin typeface="Arial" panose="020B0604020202020204" pitchFamily="34" charset="0"/>
            </a:endParaRPr>
          </a:p>
        </p:txBody>
      </p:sp>
    </p:spTree>
    <p:extLst>
      <p:ext uri="{BB962C8B-B14F-4D97-AF65-F5344CB8AC3E}">
        <p14:creationId xmlns:p14="http://schemas.microsoft.com/office/powerpoint/2010/main" val="85988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827584" y="1484784"/>
            <a:ext cx="7560839" cy="4530471"/>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Every year the national FADN Liaison Agency sends list of limits to EU. What are limits and why are they necessary?</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Limits are values that in certain MS make sense for the individual data. </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For example, the price of apples in Slovenia is somewhere between 0,1 EUR for industrial apples and 3,5 EUR for organic production.</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If the RICA system finds higher or lower value, they will send us warning and we will have to check it and make correction or clarification. </a:t>
            </a:r>
          </a:p>
        </p:txBody>
      </p:sp>
      <p:sp>
        <p:nvSpPr>
          <p:cNvPr id="6" name="Text Box 12"/>
          <p:cNvSpPr txBox="1">
            <a:spLocks noChangeArrowheads="1"/>
          </p:cNvSpPr>
          <p:nvPr/>
        </p:nvSpPr>
        <p:spPr bwMode="auto">
          <a:xfrm>
            <a:off x="984285" y="352172"/>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a:latin typeface="Arial" panose="020B0604020202020204" pitchFamily="34" charset="0"/>
              </a:rPr>
              <a:t>Limits in FADN data controls</a:t>
            </a:r>
          </a:p>
        </p:txBody>
      </p:sp>
    </p:spTree>
    <p:extLst>
      <p:ext uri="{BB962C8B-B14F-4D97-AF65-F5344CB8AC3E}">
        <p14:creationId xmlns:p14="http://schemas.microsoft.com/office/powerpoint/2010/main" val="17726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827584" y="1556792"/>
            <a:ext cx="7560839" cy="3280898"/>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Limits are very useful to show us the outliers. Outliers are possible typing mistakes, mistakes in entrance of measurement units…</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One extreme outlier can change the economic picture of the entire cluster of farms.</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If we see a lot of outliers on certain data that are not mistakes, it is better to change limits than to write many clarifications</a:t>
            </a:r>
            <a:r>
              <a:rPr lang="en-US" altLang="sl-SI" sz="2800" dirty="0" smtClean="0">
                <a:latin typeface="Times New Roman" panose="02020603050405020304" pitchFamily="18" charset="0"/>
              </a:rPr>
              <a:t>.</a:t>
            </a:r>
            <a:endParaRPr lang="en-US" altLang="sl-SI" sz="2800" dirty="0" smtClean="0">
              <a:latin typeface="Times New Roman" panose="02020603050405020304" pitchFamily="18" charset="0"/>
            </a:endParaRPr>
          </a:p>
        </p:txBody>
      </p:sp>
      <p:sp>
        <p:nvSpPr>
          <p:cNvPr id="6" name="Text Box 12"/>
          <p:cNvSpPr txBox="1">
            <a:spLocks noChangeArrowheads="1"/>
          </p:cNvSpPr>
          <p:nvPr/>
        </p:nvSpPr>
        <p:spPr bwMode="auto">
          <a:xfrm>
            <a:off x="984285" y="352172"/>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a:latin typeface="Arial" panose="020B0604020202020204" pitchFamily="34" charset="0"/>
              </a:rPr>
              <a:t>Limits in FADN data controls</a:t>
            </a:r>
          </a:p>
        </p:txBody>
      </p:sp>
    </p:spTree>
    <p:extLst>
      <p:ext uri="{BB962C8B-B14F-4D97-AF65-F5344CB8AC3E}">
        <p14:creationId xmlns:p14="http://schemas.microsoft.com/office/powerpoint/2010/main" val="168455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964367" y="2060848"/>
            <a:ext cx="7560839" cy="3022366"/>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Pricelist for old agricultural machinery</a:t>
            </a:r>
            <a:r>
              <a:rPr lang="en-US" altLang="sl-SI" sz="2800" dirty="0" smtClean="0">
                <a:latin typeface="Times New Roman" panose="02020603050405020304" pitchFamily="18" charset="0"/>
              </a:rPr>
              <a:t>;</a:t>
            </a:r>
            <a:endParaRPr lang="sl-SI" altLang="sl-SI" sz="2800" dirty="0" smtClean="0">
              <a:latin typeface="Times New Roman" panose="02020603050405020304" pitchFamily="18" charset="0"/>
            </a:endParaRPr>
          </a:p>
          <a:p>
            <a:pPr marL="342900" lvl="1" indent="-342900">
              <a:lnSpc>
                <a:spcPct val="80000"/>
              </a:lnSpc>
              <a:spcBef>
                <a:spcPct val="50000"/>
              </a:spcBef>
              <a:buFont typeface="Wingdings" panose="05000000000000000000" pitchFamily="2" charset="2"/>
              <a:buChar char="§"/>
            </a:pPr>
            <a:r>
              <a:rPr lang="sl-SI" altLang="sl-SI" sz="2800" dirty="0" err="1" smtClean="0">
                <a:latin typeface="Times New Roman" panose="02020603050405020304" pitchFamily="18" charset="0"/>
              </a:rPr>
              <a:t>Prepared</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estimations</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for</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values</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of</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buildings</a:t>
            </a:r>
            <a:r>
              <a:rPr lang="sl-SI" altLang="sl-SI" sz="2800" dirty="0" smtClean="0">
                <a:latin typeface="Times New Roman" panose="02020603050405020304" pitchFamily="18" charset="0"/>
              </a:rPr>
              <a:t>.</a:t>
            </a:r>
            <a:endParaRPr lang="en-US" altLang="sl-SI" sz="2800" dirty="0" smtClean="0">
              <a:latin typeface="Times New Roman" panose="02020603050405020304" pitchFamily="18" charset="0"/>
            </a:endParaRP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Additional questions about labor;</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Additional questions about ratio between household and agriculture; </a:t>
            </a:r>
          </a:p>
          <a:p>
            <a:pPr marL="342900" lvl="1" indent="-342900">
              <a:lnSpc>
                <a:spcPct val="80000"/>
              </a:lnSpc>
              <a:spcBef>
                <a:spcPct val="50000"/>
              </a:spcBef>
              <a:buFont typeface="Wingdings" panose="05000000000000000000" pitchFamily="2" charset="2"/>
              <a:buChar char="§"/>
            </a:pPr>
            <a:r>
              <a:rPr lang="en-US" altLang="sl-SI" sz="2800" dirty="0" smtClean="0">
                <a:latin typeface="Times New Roman" panose="02020603050405020304" pitchFamily="18" charset="0"/>
              </a:rPr>
              <a:t>Calculations between measurement units.</a:t>
            </a:r>
            <a:endParaRPr lang="en-US" altLang="sl-SI" sz="2800" dirty="0">
              <a:latin typeface="Times New Roman" panose="02020603050405020304" pitchFamily="18" charset="0"/>
            </a:endParaRPr>
          </a:p>
        </p:txBody>
      </p:sp>
      <p:sp>
        <p:nvSpPr>
          <p:cNvPr id="6" name="Text Box 12"/>
          <p:cNvSpPr txBox="1">
            <a:spLocks noChangeArrowheads="1"/>
          </p:cNvSpPr>
          <p:nvPr/>
        </p:nvSpPr>
        <p:spPr bwMode="auto">
          <a:xfrm>
            <a:off x="1004202" y="404664"/>
            <a:ext cx="75210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Good preparation of yearly inventory questionnaires</a:t>
            </a:r>
          </a:p>
        </p:txBody>
      </p:sp>
    </p:spTree>
    <p:extLst>
      <p:ext uri="{BB962C8B-B14F-4D97-AF65-F5344CB8AC3E}">
        <p14:creationId xmlns:p14="http://schemas.microsoft.com/office/powerpoint/2010/main" val="160938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827584" y="2132856"/>
            <a:ext cx="7560839" cy="3022366"/>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tint val="23922"/>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lnSpc>
                <a:spcPct val="80000"/>
              </a:lnSpc>
              <a:spcBef>
                <a:spcPct val="50000"/>
              </a:spcBef>
              <a:buFont typeface="Wingdings" panose="05000000000000000000" pitchFamily="2" charset="2"/>
              <a:buChar char="§"/>
            </a:pPr>
            <a:r>
              <a:rPr lang="sl-SI" altLang="sl-SI" sz="2800" dirty="0" smtClean="0">
                <a:latin typeface="Times New Roman" panose="02020603050405020304" pitchFamily="18" charset="0"/>
              </a:rPr>
              <a:t>In </a:t>
            </a:r>
            <a:r>
              <a:rPr lang="sl-SI" altLang="sl-SI" sz="2800" dirty="0" err="1" smtClean="0">
                <a:latin typeface="Times New Roman" panose="02020603050405020304" pitchFamily="18" charset="0"/>
              </a:rPr>
              <a:t>Slovenian</a:t>
            </a:r>
            <a:r>
              <a:rPr lang="sl-SI" altLang="sl-SI" sz="2800" dirty="0" smtClean="0">
                <a:latin typeface="Times New Roman" panose="02020603050405020304" pitchFamily="18" charset="0"/>
              </a:rPr>
              <a:t> FADN </a:t>
            </a:r>
            <a:r>
              <a:rPr lang="sl-SI" altLang="sl-SI" sz="2800" dirty="0" err="1" smtClean="0">
                <a:latin typeface="Times New Roman" panose="02020603050405020304" pitchFamily="18" charset="0"/>
              </a:rPr>
              <a:t>System</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we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use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official</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databases</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for</a:t>
            </a:r>
            <a:endParaRPr lang="sl-SI" altLang="sl-SI" sz="2800" dirty="0" smtClean="0">
              <a:latin typeface="Times New Roman" panose="02020603050405020304" pitchFamily="18" charset="0"/>
            </a:endParaRPr>
          </a:p>
          <a:p>
            <a:pPr lvl="2" indent="-457200">
              <a:lnSpc>
                <a:spcPct val="80000"/>
              </a:lnSpc>
              <a:spcBef>
                <a:spcPct val="50000"/>
              </a:spcBef>
              <a:buFont typeface="Arial" panose="020B0604020202020204" pitchFamily="34" charset="0"/>
              <a:buChar char="•"/>
            </a:pPr>
            <a:r>
              <a:rPr lang="sl-SI" altLang="sl-SI" sz="2800" dirty="0" err="1" smtClean="0">
                <a:latin typeface="Times New Roman" panose="02020603050405020304" pitchFamily="18" charset="0"/>
              </a:rPr>
              <a:t>Cattle</a:t>
            </a:r>
            <a:r>
              <a:rPr lang="sl-SI" altLang="sl-SI" sz="2800" dirty="0" smtClean="0">
                <a:latin typeface="Times New Roman" panose="02020603050405020304" pitchFamily="18" charset="0"/>
              </a:rPr>
              <a:t> </a:t>
            </a:r>
            <a:r>
              <a:rPr lang="sl-SI" altLang="sl-SI" sz="2800" dirty="0" err="1" smtClean="0">
                <a:latin typeface="Times New Roman" panose="02020603050405020304" pitchFamily="18" charset="0"/>
              </a:rPr>
              <a:t>movement</a:t>
            </a:r>
            <a:endParaRPr lang="sl-SI" altLang="sl-SI" sz="2800" dirty="0" smtClean="0">
              <a:latin typeface="Times New Roman" panose="02020603050405020304" pitchFamily="18" charset="0"/>
            </a:endParaRPr>
          </a:p>
          <a:p>
            <a:pPr lvl="2" indent="-457200">
              <a:lnSpc>
                <a:spcPct val="80000"/>
              </a:lnSpc>
              <a:spcBef>
                <a:spcPct val="50000"/>
              </a:spcBef>
              <a:buFont typeface="Arial" panose="020B0604020202020204" pitchFamily="34" charset="0"/>
              <a:buChar char="•"/>
            </a:pPr>
            <a:r>
              <a:rPr lang="sl-SI" altLang="sl-SI" sz="2800" dirty="0" err="1" smtClean="0">
                <a:latin typeface="Times New Roman" panose="02020603050405020304" pitchFamily="18" charset="0"/>
              </a:rPr>
              <a:t>Land</a:t>
            </a:r>
            <a:r>
              <a:rPr lang="sl-SI" altLang="sl-SI" sz="2800" dirty="0" smtClean="0">
                <a:latin typeface="Times New Roman" panose="02020603050405020304" pitchFamily="18" charset="0"/>
              </a:rPr>
              <a:t> in </a:t>
            </a:r>
            <a:r>
              <a:rPr lang="sl-SI" altLang="sl-SI" sz="2800" dirty="0" err="1" smtClean="0">
                <a:latin typeface="Times New Roman" panose="02020603050405020304" pitchFamily="18" charset="0"/>
              </a:rPr>
              <a:t>use</a:t>
            </a:r>
            <a:endParaRPr lang="sl-SI" altLang="sl-SI" sz="2800" dirty="0" smtClean="0">
              <a:latin typeface="Times New Roman" panose="02020603050405020304" pitchFamily="18" charset="0"/>
            </a:endParaRPr>
          </a:p>
          <a:p>
            <a:pPr lvl="2" indent="-457200">
              <a:lnSpc>
                <a:spcPct val="80000"/>
              </a:lnSpc>
              <a:spcBef>
                <a:spcPct val="50000"/>
              </a:spcBef>
              <a:buFont typeface="Arial" panose="020B0604020202020204" pitchFamily="34" charset="0"/>
              <a:buChar char="•"/>
            </a:pPr>
            <a:r>
              <a:rPr lang="sl-SI" altLang="sl-SI" sz="2800" dirty="0" err="1" smtClean="0">
                <a:latin typeface="Times New Roman" panose="02020603050405020304" pitchFamily="18" charset="0"/>
              </a:rPr>
              <a:t>Subsidies</a:t>
            </a:r>
            <a:endParaRPr lang="en-US" altLang="sl-SI" sz="2800" dirty="0" smtClean="0">
              <a:latin typeface="Times New Roman" panose="02020603050405020304" pitchFamily="18" charset="0"/>
            </a:endParaRPr>
          </a:p>
          <a:p>
            <a:pPr marL="0" lvl="1">
              <a:lnSpc>
                <a:spcPct val="80000"/>
              </a:lnSpc>
              <a:spcBef>
                <a:spcPct val="50000"/>
              </a:spcBef>
              <a:buNone/>
            </a:pPr>
            <a:r>
              <a:rPr lang="en-US" altLang="sl-SI" sz="2800" dirty="0" smtClean="0">
                <a:latin typeface="Times New Roman" panose="02020603050405020304" pitchFamily="18" charset="0"/>
              </a:rPr>
              <a:t> </a:t>
            </a:r>
            <a:endParaRPr lang="en-US" altLang="sl-SI" sz="2800" dirty="0">
              <a:latin typeface="Times New Roman" panose="02020603050405020304" pitchFamily="18" charset="0"/>
            </a:endParaRPr>
          </a:p>
        </p:txBody>
      </p:sp>
      <p:sp>
        <p:nvSpPr>
          <p:cNvPr id="6" name="Text Box 12"/>
          <p:cNvSpPr txBox="1">
            <a:spLocks noChangeArrowheads="1"/>
          </p:cNvSpPr>
          <p:nvPr/>
        </p:nvSpPr>
        <p:spPr bwMode="auto">
          <a:xfrm>
            <a:off x="984285" y="352172"/>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Using official databases </a:t>
            </a:r>
          </a:p>
        </p:txBody>
      </p:sp>
    </p:spTree>
    <p:extLst>
      <p:ext uri="{BB962C8B-B14F-4D97-AF65-F5344CB8AC3E}">
        <p14:creationId xmlns:p14="http://schemas.microsoft.com/office/powerpoint/2010/main" val="170232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984285" y="352172"/>
            <a:ext cx="7521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None/>
            </a:pPr>
            <a:r>
              <a:rPr lang="en-US" altLang="sl-SI" sz="3600" b="1" dirty="0" smtClean="0">
                <a:latin typeface="Arial" panose="020B0604020202020204" pitchFamily="34" charset="0"/>
              </a:rPr>
              <a:t>Using official databases </a:t>
            </a:r>
          </a:p>
        </p:txBody>
      </p:sp>
      <p:pic>
        <p:nvPicPr>
          <p:cNvPr id="2" name="Slika 1"/>
          <p:cNvPicPr>
            <a:picLocks noChangeAspect="1"/>
          </p:cNvPicPr>
          <p:nvPr/>
        </p:nvPicPr>
        <p:blipFill>
          <a:blip r:embed="rId2"/>
          <a:stretch>
            <a:fillRect/>
          </a:stretch>
        </p:blipFill>
        <p:spPr>
          <a:xfrm>
            <a:off x="179512" y="1340768"/>
            <a:ext cx="8880986" cy="5328592"/>
          </a:xfrm>
          <a:prstGeom prst="rect">
            <a:avLst/>
          </a:prstGeom>
        </p:spPr>
      </p:pic>
    </p:spTree>
    <p:extLst>
      <p:ext uri="{BB962C8B-B14F-4D97-AF65-F5344CB8AC3E}">
        <p14:creationId xmlns:p14="http://schemas.microsoft.com/office/powerpoint/2010/main" val="229742190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33CC33"/>
            </a:gs>
            <a:gs pos="100000">
              <a:srgbClr val="33CC33">
                <a:gamma/>
                <a:tint val="23922"/>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20000"/>
          </a:spcBef>
          <a:spcAft>
            <a:spcPct val="0"/>
          </a:spcAft>
          <a:buClrTx/>
          <a:buSzTx/>
          <a:buFont typeface="Wingdings" panose="05000000000000000000" pitchFamily="2" charset="2"/>
          <a:buAutoNum type="arabicPeriod"/>
          <a:tabLst/>
          <a:defRPr kumimoji="0" lang="sl-SI" altLang="sl-SI"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gradFill rotWithShape="0">
          <a:gsLst>
            <a:gs pos="0">
              <a:srgbClr val="33CC33"/>
            </a:gs>
            <a:gs pos="100000">
              <a:srgbClr val="33CC33">
                <a:gamma/>
                <a:tint val="23922"/>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20000"/>
          </a:spcBef>
          <a:spcAft>
            <a:spcPct val="0"/>
          </a:spcAft>
          <a:buClrTx/>
          <a:buSzTx/>
          <a:buFont typeface="Wingdings" panose="05000000000000000000" pitchFamily="2" charset="2"/>
          <a:buAutoNum type="arabicPeriod"/>
          <a:tabLst/>
          <a:defRPr kumimoji="0" lang="sl-SI" altLang="sl-SI"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 Diagonal.pot</Template>
  <TotalTime>3065</TotalTime>
  <Words>780</Words>
  <Application>Microsoft Office PowerPoint</Application>
  <PresentationFormat>Diaprojekcija na zaslonu (4:3)</PresentationFormat>
  <Paragraphs>82</Paragraphs>
  <Slides>24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24</vt:i4>
      </vt:variant>
    </vt:vector>
  </HeadingPairs>
  <TitlesOfParts>
    <vt:vector size="29" baseType="lpstr">
      <vt:lpstr>Arial</vt:lpstr>
      <vt:lpstr>Tahoma</vt:lpstr>
      <vt:lpstr>Times New Roman</vt:lpstr>
      <vt:lpstr>Wingdings</vt:lpstr>
      <vt:lpstr>Default Design</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KGZS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Branko Ravnik</dc:creator>
  <cp:lastModifiedBy>Tomaž Cor</cp:lastModifiedBy>
  <cp:revision>82</cp:revision>
  <dcterms:created xsi:type="dcterms:W3CDTF">2003-05-08T12:04:06Z</dcterms:created>
  <dcterms:modified xsi:type="dcterms:W3CDTF">2016-09-09T08:25:41Z</dcterms:modified>
</cp:coreProperties>
</file>