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6" r:id="rId3"/>
    <p:sldId id="274" r:id="rId4"/>
    <p:sldId id="275" r:id="rId5"/>
    <p:sldId id="277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273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>
        <p:scale>
          <a:sx n="104" d="100"/>
          <a:sy n="104" d="100"/>
        </p:scale>
        <p:origin x="-306" y="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382E-740A-40E3-B02C-4A3C8C6AF25B}" type="datetimeFigureOut">
              <a:rPr lang="sr-Latn-RS" smtClean="0"/>
              <a:t>28.3.2017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1482-0E5E-4C3E-9765-18AE0F313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00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3851-A561-4745-80F5-9E92A04FD695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443B-82E9-416F-A41E-B5D89E780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scolic@ipn.bg.ac.rs" TargetMode="External"/><Relationship Id="rId3" Type="http://schemas.openxmlformats.org/officeDocument/2006/relationships/hyperlink" Target="mailto:jurlina.goran@pssnovisad.rs" TargetMode="External"/><Relationship Id="rId7" Type="http://schemas.openxmlformats.org/officeDocument/2006/relationships/hyperlink" Target="mailto:vedran.tomic.83@gmail.com" TargetMode="External"/><Relationship Id="rId2" Type="http://schemas.openxmlformats.org/officeDocument/2006/relationships/hyperlink" Target="mailto:natasa.stankovic@vojvodina.gov.r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ljiljanic@ipn.bg.ac.rs" TargetMode="External"/><Relationship Id="rId5" Type="http://schemas.openxmlformats.org/officeDocument/2006/relationships/hyperlink" Target="mailto:rradisic@ipn.co.rs" TargetMode="External"/><Relationship Id="rId4" Type="http://schemas.openxmlformats.org/officeDocument/2006/relationships/hyperlink" Target="mailto:julkica.simic@vojvodina.gov.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4297680"/>
            <a:ext cx="6144768" cy="1627632"/>
          </a:xfrm>
        </p:spPr>
        <p:txBody>
          <a:bodyPr>
            <a:normAutofit fontScale="92500"/>
          </a:bodyPr>
          <a:lstStyle/>
          <a:p>
            <a:r>
              <a:rPr lang="sr-Latn-RS" sz="3600" dirty="0" smtClean="0">
                <a:solidFill>
                  <a:schemeClr val="bg1"/>
                </a:solidFill>
              </a:rPr>
              <a:t>Validacija podataka FADN sistema</a:t>
            </a:r>
            <a:endParaRPr lang="sr-Cyrl-RS" sz="3600" dirty="0" smtClean="0">
              <a:solidFill>
                <a:schemeClr val="bg1"/>
              </a:solidFill>
            </a:endParaRPr>
          </a:p>
          <a:p>
            <a:r>
              <a:rPr lang="sr-Latn-RS" sz="3000" dirty="0">
                <a:solidFill>
                  <a:schemeClr val="bg1"/>
                </a:solidFill>
              </a:rPr>
              <a:t>m</a:t>
            </a:r>
            <a:r>
              <a:rPr lang="sr-Latn-RS" sz="3000" dirty="0" smtClean="0">
                <a:solidFill>
                  <a:schemeClr val="bg1"/>
                </a:solidFill>
              </a:rPr>
              <a:t>r Mirjana Bojčevski, </a:t>
            </a:r>
            <a:r>
              <a:rPr lang="sr-Latn-RS" sz="3000" dirty="0" smtClean="0">
                <a:solidFill>
                  <a:schemeClr val="bg1"/>
                </a:solidFill>
              </a:rPr>
              <a:t>Zorica Kukić</a:t>
            </a:r>
          </a:p>
          <a:p>
            <a:r>
              <a:rPr lang="sr-Latn-RS" sz="3000" dirty="0" smtClean="0">
                <a:solidFill>
                  <a:schemeClr val="bg1"/>
                </a:solidFill>
              </a:rPr>
              <a:t>Mart 2017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" y="1188042"/>
            <a:ext cx="7507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Priprema uzorka za odabir </a:t>
            </a:r>
            <a:r>
              <a:rPr lang="sl-SI" sz="2800" dirty="0" smtClean="0">
                <a:solidFill>
                  <a:srgbClr val="000000"/>
                </a:solidFill>
                <a:ea typeface="Kozuka Gothic Pro H"/>
              </a:rPr>
              <a:t>(veličina</a:t>
            </a:r>
            <a:r>
              <a:rPr lang="sl-SI" sz="2800" dirty="0">
                <a:solidFill>
                  <a:srgbClr val="000000"/>
                </a:solidFill>
                <a:ea typeface="Kozuka Gothic Pro H"/>
              </a:rPr>
              <a:t>, tipologija)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Administracija sistema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Unos podataka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Validacija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Kreiranje izveštaja za nosioca pozdinstva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Analiza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0000"/>
                </a:solidFill>
                <a:ea typeface="Kozuka Gothic Pro H"/>
              </a:rPr>
              <a:t>Izveštaj za EK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016" y="374904"/>
            <a:ext cx="452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ea typeface="Kozuka Gothic Pro R"/>
                <a:cs typeface="Times New Roman" pitchFamily="18" charset="0"/>
              </a:rPr>
              <a:t>Delovi </a:t>
            </a:r>
            <a:r>
              <a:rPr lang="sl-SI" sz="2800" b="1" dirty="0" smtClean="0">
                <a:solidFill>
                  <a:srgbClr val="FF0000"/>
                </a:solidFill>
                <a:ea typeface="Kozuka Gothic Pro R"/>
                <a:cs typeface="Times New Roman" pitchFamily="18" charset="0"/>
              </a:rPr>
              <a:t>softvera i aktivnosti </a:t>
            </a:r>
            <a:endParaRPr lang="sl-SI" sz="2800" b="1" dirty="0">
              <a:solidFill>
                <a:srgbClr val="FF0000"/>
              </a:solidFill>
              <a:ea typeface="Kozuka Gothic Pro R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455"/>
            <a:ext cx="6757416" cy="822961"/>
          </a:xfrm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  <a:latin typeface="+mn-lt"/>
              </a:rPr>
              <a:t>ROKOVI ZA UNOS I VALIDACIJU PODATAKA</a:t>
            </a:r>
            <a:endParaRPr lang="sr-Latn-RS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643959"/>
              </p:ext>
            </p:extLst>
          </p:nvPr>
        </p:nvGraphicFramePr>
        <p:xfrm>
          <a:off x="146304" y="1115568"/>
          <a:ext cx="8723376" cy="5444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0"/>
                <a:gridCol w="5843016"/>
              </a:tblGrid>
              <a:tr h="484632"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solidFill>
                            <a:srgbClr val="01273C"/>
                          </a:solidFill>
                        </a:rPr>
                        <a:t>KALENDAR</a:t>
                      </a:r>
                      <a:r>
                        <a:rPr lang="sr-Latn-RS" sz="2400" baseline="0" dirty="0" smtClean="0">
                          <a:solidFill>
                            <a:srgbClr val="01273C"/>
                          </a:solidFill>
                        </a:rPr>
                        <a:t> AKTIVNOSTI</a:t>
                      </a:r>
                      <a:endParaRPr lang="sr-Latn-RS" sz="2400" dirty="0">
                        <a:solidFill>
                          <a:srgbClr val="01273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308405">
                <a:tc>
                  <a:txBody>
                    <a:bodyPr/>
                    <a:lstStyle/>
                    <a:p>
                      <a:r>
                        <a:rPr lang="sr-Latn-RS" dirty="0" smtClean="0"/>
                        <a:t>30.</a:t>
                      </a:r>
                      <a:r>
                        <a:rPr lang="sr-Latn-RS" baseline="0" dirty="0" smtClean="0"/>
                        <a:t> januar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Završetak identifikacije</a:t>
                      </a:r>
                      <a:endParaRPr lang="sr-Latn-RS" dirty="0"/>
                    </a:p>
                  </a:txBody>
                  <a:tcPr/>
                </a:tc>
              </a:tr>
              <a:tr h="539708">
                <a:tc>
                  <a:txBody>
                    <a:bodyPr/>
                    <a:lstStyle/>
                    <a:p>
                      <a:r>
                        <a:rPr lang="sr-Latn-RS" dirty="0" smtClean="0"/>
                        <a:t>28.februar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Završetak prikupljanja podataka</a:t>
                      </a:r>
                      <a:r>
                        <a:rPr lang="sr-Latn-RS" baseline="0" dirty="0" smtClean="0"/>
                        <a:t> sa svih FADN gazdinstava za prethodnu godinu  </a:t>
                      </a:r>
                      <a:endParaRPr lang="sr-Latn-RS" dirty="0"/>
                    </a:p>
                  </a:txBody>
                  <a:tcPr/>
                </a:tc>
              </a:tr>
              <a:tr h="539708">
                <a:tc>
                  <a:txBody>
                    <a:bodyPr/>
                    <a:lstStyle/>
                    <a:p>
                      <a:r>
                        <a:rPr lang="sr-Latn-RS" dirty="0" smtClean="0"/>
                        <a:t>10.</a:t>
                      </a:r>
                      <a:r>
                        <a:rPr lang="sr-Latn-RS" baseline="0" dirty="0" smtClean="0"/>
                        <a:t> mart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Otvaranje novih upitnika i Početak unosa podataka</a:t>
                      </a:r>
                      <a:endParaRPr lang="sr-Latn-RS" dirty="0"/>
                    </a:p>
                  </a:txBody>
                  <a:tcPr/>
                </a:tc>
              </a:tr>
              <a:tr h="308405">
                <a:tc>
                  <a:txBody>
                    <a:bodyPr/>
                    <a:lstStyle/>
                    <a:p>
                      <a:r>
                        <a:rPr lang="sr-Latn-RS" dirty="0" smtClean="0"/>
                        <a:t>14-17.mart-  20-21. mart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Obuke za unos podataka</a:t>
                      </a:r>
                      <a:endParaRPr lang="sr-Latn-RS" dirty="0"/>
                    </a:p>
                  </a:txBody>
                  <a:tcPr/>
                </a:tc>
              </a:tr>
              <a:tr h="771011">
                <a:tc>
                  <a:txBody>
                    <a:bodyPr/>
                    <a:lstStyle/>
                    <a:p>
                      <a:r>
                        <a:rPr lang="sr-Latn-RS" dirty="0" smtClean="0"/>
                        <a:t>21. april – 10.</a:t>
                      </a:r>
                      <a:r>
                        <a:rPr lang="sr-Latn-RS" baseline="0" dirty="0" smtClean="0"/>
                        <a:t> maj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Podaci sa svih gazdinstava</a:t>
                      </a:r>
                      <a:r>
                        <a:rPr lang="sr-Latn-RS" baseline="0" dirty="0" smtClean="0"/>
                        <a:t> uneti u softver/ </a:t>
                      </a:r>
                      <a:r>
                        <a:rPr lang="sr-Latn-RS" b="1" baseline="0" dirty="0" smtClean="0">
                          <a:solidFill>
                            <a:srgbClr val="FF0000"/>
                          </a:solidFill>
                        </a:rPr>
                        <a:t>STATUS VALIDIRAN/</a:t>
                      </a:r>
                      <a:r>
                        <a:rPr kumimoji="0" lang="sr-Latn-R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KOREKCIJE POVRATNE INFORMACIJE</a:t>
                      </a:r>
                      <a:endParaRPr lang="sr-Latn-R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9708">
                <a:tc>
                  <a:txBody>
                    <a:bodyPr/>
                    <a:lstStyle/>
                    <a:p>
                      <a:r>
                        <a:rPr lang="sr-Latn-RS" dirty="0" smtClean="0"/>
                        <a:t>16. jun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Završena validacija/</a:t>
                      </a:r>
                      <a:r>
                        <a:rPr lang="sr-Latn-RS" b="1" dirty="0" smtClean="0">
                          <a:solidFill>
                            <a:srgbClr val="FF0000"/>
                          </a:solidFill>
                        </a:rPr>
                        <a:t>VALIDACIJA I KOREKCIJE</a:t>
                      </a:r>
                      <a:r>
                        <a:rPr lang="sr-Latn-RS" b="1" baseline="0" dirty="0" smtClean="0">
                          <a:solidFill>
                            <a:srgbClr val="FF0000"/>
                          </a:solidFill>
                        </a:rPr>
                        <a:t> POVRATNE INFORMACIJE</a:t>
                      </a:r>
                      <a:endParaRPr lang="sr-Latn-R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8405">
                <a:tc>
                  <a:txBody>
                    <a:bodyPr/>
                    <a:lstStyle/>
                    <a:p>
                      <a:r>
                        <a:rPr lang="sr-Latn-RS" dirty="0" smtClean="0"/>
                        <a:t>30.</a:t>
                      </a:r>
                      <a:r>
                        <a:rPr lang="sr-Latn-RS" baseline="0" dirty="0" smtClean="0"/>
                        <a:t> Jun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Svi podaci u sistemu korigovani</a:t>
                      </a:r>
                      <a:endParaRPr lang="sr-Latn-RS" dirty="0"/>
                    </a:p>
                  </a:txBody>
                  <a:tcPr/>
                </a:tc>
              </a:tr>
              <a:tr h="539708">
                <a:tc>
                  <a:txBody>
                    <a:bodyPr/>
                    <a:lstStyle/>
                    <a:p>
                      <a:r>
                        <a:rPr lang="sr-Latn-RS" dirty="0" smtClean="0"/>
                        <a:t>30.</a:t>
                      </a:r>
                      <a:r>
                        <a:rPr lang="sr-Latn-RS" baseline="0" dirty="0" smtClean="0"/>
                        <a:t> Jun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Sve povratne informacije za poljoprivrednike spremne</a:t>
                      </a:r>
                      <a:endParaRPr lang="sr-Latn-RS" dirty="0"/>
                    </a:p>
                  </a:txBody>
                  <a:tcPr/>
                </a:tc>
              </a:tr>
              <a:tr h="335634">
                <a:tc>
                  <a:txBody>
                    <a:bodyPr/>
                    <a:lstStyle/>
                    <a:p>
                      <a:r>
                        <a:rPr lang="sr-Latn-RS" dirty="0" smtClean="0"/>
                        <a:t>30.</a:t>
                      </a:r>
                      <a:r>
                        <a:rPr lang="sr-Latn-RS" baseline="0" dirty="0" smtClean="0"/>
                        <a:t> Jun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Svi podaci spremni za slanje RICA 1 </a:t>
                      </a:r>
                      <a:r>
                        <a:rPr lang="sr-Latn-RS" smtClean="0"/>
                        <a:t>sistem EU</a:t>
                      </a:r>
                      <a:endParaRPr lang="sr-Latn-RS" dirty="0"/>
                    </a:p>
                  </a:txBody>
                  <a:tcPr/>
                </a:tc>
              </a:tr>
              <a:tr h="308405">
                <a:tc>
                  <a:txBody>
                    <a:bodyPr/>
                    <a:lstStyle/>
                    <a:p>
                      <a:r>
                        <a:rPr lang="sr-Latn-RS" dirty="0" smtClean="0"/>
                        <a:t>15.</a:t>
                      </a:r>
                      <a:r>
                        <a:rPr lang="sr-Latn-RS" baseline="0" dirty="0" smtClean="0"/>
                        <a:t> Jul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Podaci spremni za obradu</a:t>
                      </a:r>
                      <a:r>
                        <a:rPr lang="sr-Latn-RS" baseline="0" dirty="0" smtClean="0"/>
                        <a:t> i Nacionalne analize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82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3" y="351479"/>
            <a:ext cx="44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ea typeface="Kozuka Gothic Pro H" pitchFamily="34" charset="-128"/>
              </a:rPr>
              <a:t>Validacija-FADN koordinatori 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45123"/>
              </p:ext>
            </p:extLst>
          </p:nvPr>
        </p:nvGraphicFramePr>
        <p:xfrm>
          <a:off x="467321" y="2121410"/>
          <a:ext cx="7204496" cy="1733698"/>
        </p:xfrm>
        <a:graphic>
          <a:graphicData uri="http://schemas.openxmlformats.org/drawingml/2006/table">
            <a:tbl>
              <a:tblPr/>
              <a:tblGrid>
                <a:gridCol w="1739637"/>
                <a:gridCol w="1126269"/>
                <a:gridCol w="1099830"/>
                <a:gridCol w="1021271"/>
                <a:gridCol w="836960"/>
                <a:gridCol w="1380529"/>
              </a:tblGrid>
              <a:tr h="420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Savetodavac odgovoran </a:t>
                      </a: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za gazdinstvo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Zatvori upitnik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Savetodavac nije odgovoran za gazdinstvo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Otvori za unos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Validiraj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Liaison agencija (Ministarstvo, IPN, PSPVŠ)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Validiraj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Otvori za unos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Potvrdi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Status: potvrđen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Statusi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za validaciju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otvoren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validiran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otvoren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potvrđen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93963" y="43053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>
                <a:solidFill>
                  <a:prstClr val="white"/>
                </a:solidFill>
              </a:rPr>
              <a:t>Savetodavac – odgovoran za gazdinstvo</a:t>
            </a:r>
            <a:endParaRPr lang="sl-SI" sz="10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869" y="52959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>
                <a:solidFill>
                  <a:prstClr val="white"/>
                </a:solidFill>
              </a:rPr>
              <a:t>Savetodavac – nije odgovoran za gazdinstvo</a:t>
            </a:r>
            <a:endParaRPr lang="sl-SI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0669" y="48387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7669" y="49149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prstClr val="white"/>
                </a:solidFill>
              </a:rPr>
              <a:t>Zatvori</a:t>
            </a:r>
            <a:endParaRPr lang="sl-SI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74069" y="49149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prstClr val="white"/>
                </a:solidFill>
              </a:rPr>
              <a:t>Otvori</a:t>
            </a:r>
            <a:endParaRPr lang="sl-SI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45469" y="48387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38477" y="4343400"/>
            <a:ext cx="182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prstClr val="white"/>
                </a:solidFill>
              </a:rPr>
              <a:t>IPN, PSPVŠ, MIN</a:t>
            </a:r>
            <a:endParaRPr lang="sl-SI" dirty="0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202669" y="55245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78869" y="43815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12269" y="40005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prstClr val="white"/>
                </a:solidFill>
              </a:rPr>
              <a:t>Otvori</a:t>
            </a:r>
            <a:endParaRPr lang="sl-SI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88469" y="56769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prstClr val="white"/>
                </a:solidFill>
              </a:rPr>
              <a:t>Validiraj</a:t>
            </a:r>
            <a:endParaRPr lang="sl-SI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78040" y="4949952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prstClr val="white"/>
                </a:solidFill>
              </a:rPr>
              <a:t>Potvrdi</a:t>
            </a:r>
            <a:endParaRPr lang="sl-SI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7" y="874699"/>
            <a:ext cx="8366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/>
              <a:t>Od 2017.godine prati se proces unosa i validacije podataka svih učesnika od strane Ministarstva- ROKOVI PROPISANI U </a:t>
            </a:r>
            <a:r>
              <a:rPr lang="sr-Latn-RS" b="1" dirty="0" smtClean="0"/>
              <a:t>PRAVILNIKU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-UNAPREDITI ZNAČAJ I ULOGU FADN KOORDINATORA KAO FINALNA KONTROLA NA LOKALNOM NIVOU</a:t>
            </a:r>
            <a:endParaRPr lang="pt-BR" b="1" dirty="0"/>
          </a:p>
        </p:txBody>
      </p:sp>
      <p:sp>
        <p:nvSpPr>
          <p:cNvPr id="5" name="Oval 4"/>
          <p:cNvSpPr/>
          <p:nvPr/>
        </p:nvSpPr>
        <p:spPr>
          <a:xfrm>
            <a:off x="3063240" y="4419600"/>
            <a:ext cx="2066544" cy="990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FADN koordinatori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44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" y="374273"/>
            <a:ext cx="5632704" cy="649855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  <a:latin typeface="+mn-lt"/>
              </a:rPr>
              <a:t>KONTROLA PODATAKA U SOFTVERU</a:t>
            </a:r>
            <a:endParaRPr lang="sr-Latn-R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" y="1350136"/>
            <a:ext cx="4370832" cy="4712335"/>
          </a:xfrm>
        </p:spPr>
        <p:txBody>
          <a:bodyPr>
            <a:normAutofit fontScale="62500" lnSpcReduction="20000"/>
          </a:bodyPr>
          <a:lstStyle/>
          <a:p>
            <a:r>
              <a:rPr lang="sr-Latn-RS" sz="2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Limiti </a:t>
            </a:r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za kontrolu FADN podataka;  </a:t>
            </a:r>
            <a:endParaRPr lang="sr-Latn-RS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Dobra priprema godišnjih upitnika i usaglašenost sa softverom za unos podataka</a:t>
            </a:r>
          </a:p>
          <a:p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JASNA METODOLOGIJA PRIKUPLJANJA I UNOSA PODATAKA, JASNA OBRAZLOŽENJA;</a:t>
            </a:r>
          </a:p>
          <a:p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KONTINUIRANE EDUKACIJE; </a:t>
            </a:r>
          </a:p>
          <a:p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KONTINUIRANO UNAPREĐENJE SOFTVERA;  </a:t>
            </a:r>
            <a:r>
              <a:rPr lang="en-U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r-Latn-RS" sz="2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Korišćenje javnih baza podataka </a:t>
            </a:r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(veterinarska baza o kretanju životinja,registar-korišćeno zemljište, subvencije i sl.) </a:t>
            </a:r>
            <a:endParaRPr lang="sr-Latn-RS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Greške prikazane u FADN softveru (logičke, metodološke...)</a:t>
            </a:r>
          </a:p>
          <a:p>
            <a:pPr marL="0" indent="0">
              <a:buNone/>
            </a:pPr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-crvene-OBAVEZNA ISPRAVKA</a:t>
            </a:r>
          </a:p>
          <a:p>
            <a:pPr marL="0" indent="0">
              <a:buNone/>
            </a:pPr>
            <a:r>
              <a:rPr lang="sr-Latn-RS" sz="2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-plave-OBRAZLOŽENJE</a:t>
            </a:r>
            <a:endParaRPr lang="en-US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r-Latn-R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17720" y="1344613"/>
            <a:ext cx="3632518" cy="804227"/>
          </a:xfrm>
          <a:prstGeom prst="ellipse">
            <a:avLst/>
          </a:prstGeom>
          <a:solidFill>
            <a:srgbClr val="00273A">
              <a:lumMod val="75000"/>
              <a:lumOff val="25000"/>
            </a:srgbClr>
          </a:solidFill>
          <a:ln w="25400" cap="flat" cmpd="sng" algn="ctr">
            <a:solidFill>
              <a:srgbClr val="246381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6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UNAPREĐENJE</a:t>
            </a:r>
            <a:r>
              <a:rPr kumimoji="0" lang="sr-Latn-RS" sz="2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KVALITETA PODATAKA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2952" y="2226564"/>
            <a:ext cx="609600" cy="990600"/>
          </a:xfrm>
          <a:prstGeom prst="downArrow">
            <a:avLst/>
          </a:prstGeom>
          <a:solidFill>
            <a:srgbClr val="CCD3D8"/>
          </a:solidFill>
          <a:ln w="25400" cap="flat" cmpd="sng" algn="ctr">
            <a:solidFill>
              <a:srgbClr val="24638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1248" y="3252216"/>
            <a:ext cx="3986784" cy="1868424"/>
          </a:xfrm>
          <a:prstGeom prst="roundRect">
            <a:avLst/>
          </a:prstGeom>
          <a:solidFill>
            <a:srgbClr val="0073AB"/>
          </a:solidFill>
          <a:ln w="25400" cap="flat" cmpd="sng" algn="ctr">
            <a:solidFill>
              <a:srgbClr val="24638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b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ČETIRI NIVOA KONTROLE</a:t>
            </a:r>
            <a:endParaRPr kumimoji="0" lang="sr-Cyrl-R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( </a:t>
            </a:r>
            <a:r>
              <a:rPr kumimoji="0" lang="sr-Latn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gazdinstvo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- </a:t>
            </a:r>
            <a:r>
              <a:rPr kumimoji="0" lang="sr-Latn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PSSS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/</a:t>
            </a:r>
            <a:r>
              <a:rPr kumimoji="0" lang="sr-Latn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PSS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sr-Latn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Regionalna</a:t>
            </a:r>
            <a:r>
              <a:rPr kumimoji="0" lang="sr-Latn-RS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tela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sr-Latn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Ministarstvo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endParaRPr kumimoji="0" lang="sr-Cyrl-R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ЕУ –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RICA test</a:t>
            </a:r>
            <a:r>
              <a:rPr kumimoji="0" lang="sr-Cyrl-R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)</a:t>
            </a:r>
            <a:endParaRPr kumimoji="0" lang="sr-Cyrl-R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2. </a:t>
            </a:r>
            <a:r>
              <a:rPr kumimoji="0" lang="sr-Latn-R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JASNO DEFINISANI PRINCIPI KOMUNIKACIJE I KONTROLA</a:t>
            </a:r>
            <a:endParaRPr kumimoji="0" lang="sr-Cyrl-BA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3. </a:t>
            </a:r>
            <a:r>
              <a:rPr kumimoji="0" lang="sr-Latn-R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USPOSTAVLJENE PROCEDURE KONTROLA</a:t>
            </a:r>
            <a:r>
              <a:rPr kumimoji="0" lang="sr-Cyrl-B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87863"/>
            <a:ext cx="6400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917" name="Title 1"/>
          <p:cNvSpPr txBox="1">
            <a:spLocks/>
          </p:cNvSpPr>
          <p:nvPr/>
        </p:nvSpPr>
        <p:spPr bwMode="auto">
          <a:xfrm>
            <a:off x="889000" y="983488"/>
            <a:ext cx="496519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dirty="0">
                <a:solidFill>
                  <a:srgbClr val="01273C"/>
                </a:solidFill>
                <a:latin typeface="+mn-lt"/>
                <a:cs typeface="Times New Roman" panose="02020603050405020304" pitchFamily="18" charset="0"/>
              </a:rPr>
              <a:t>Kome se obratiti za pomoć?</a:t>
            </a:r>
            <a:endParaRPr lang="en-US" altLang="sr-Latn-RS" dirty="0">
              <a:solidFill>
                <a:srgbClr val="01273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000" y="2844800"/>
            <a:ext cx="73279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NACIONALNA KOORDINACIONA GRUPA ZA </a:t>
            </a:r>
            <a:r>
              <a:rPr lang="sr-Latn-RS" altLang="sr-Latn-RS" b="1" i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FADN </a:t>
            </a:r>
            <a:r>
              <a:rPr lang="sr-Latn-RS" altLang="sr-Latn-RS" b="1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SISTEM:</a:t>
            </a:r>
            <a:r>
              <a:rPr lang="sr-Latn-RS" altLang="sr-Latn-RS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en-US" altLang="sr-Latn-RS" dirty="0" smtClean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Nataša </a:t>
            </a: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Stanković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2"/>
              </a:rPr>
              <a:t>natasa.stankovic@vojvodina.gov.rs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Goran Jurlina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3"/>
              </a:rPr>
              <a:t>jurlina.goran@pssnovisad.rs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Julkica Simić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4"/>
              </a:rPr>
              <a:t>julkica.simic@vojvodina.gov.rs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Robert Radišić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5"/>
              </a:rPr>
              <a:t>rradisic@ipn.co.rs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Nikola Ljiljanić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6"/>
              </a:rPr>
              <a:t>nljiljanic@ipn.bg.ac.rs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dirty="0">
                <a:solidFill>
                  <a:srgbClr val="01273C"/>
                </a:solidFill>
                <a:cs typeface="Times New Roman" panose="02020603050405020304" pitchFamily="18" charset="0"/>
              </a:rPr>
              <a:t>Vedran Tomić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7"/>
              </a:rPr>
              <a:t>vedran.tomic.83@gmail.com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altLang="sr-Latn-RS" sz="1600" u="sng" dirty="0">
                <a:solidFill>
                  <a:srgbClr val="01273C"/>
                </a:solidFill>
                <a:cs typeface="Times New Roman" panose="02020603050405020304" pitchFamily="18" charset="0"/>
              </a:rPr>
              <a:t>Slavica Čolić  </a:t>
            </a:r>
            <a:r>
              <a:rPr lang="sr-Latn-R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  <a:hlinkClick r:id="rId8"/>
              </a:rPr>
              <a:t>scolic@ipn.bg.ac.rs</a:t>
            </a:r>
            <a:r>
              <a:rPr lang="en-US" altLang="sr-Latn-RS" sz="1600" dirty="0" smtClean="0">
                <a:solidFill>
                  <a:srgbClr val="01273C"/>
                </a:solidFill>
                <a:cs typeface="Times New Roman" panose="02020603050405020304" pitchFamily="18" charset="0"/>
              </a:rPr>
              <a:t> </a:t>
            </a:r>
            <a:endParaRPr lang="sr-Latn-RS" altLang="sr-Latn-RS" sz="1600" dirty="0">
              <a:solidFill>
                <a:srgbClr val="01273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5002" y="2705100"/>
            <a:ext cx="7289800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384</Words>
  <Application>Microsoft Office PowerPoint</Application>
  <PresentationFormat>On-screen Show (4:3)</PresentationFormat>
  <Paragraphs>88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ROKOVI ZA UNOS I VALIDACIJU PODATAKA</vt:lpstr>
      <vt:lpstr>PowerPoint Presentation</vt:lpstr>
      <vt:lpstr>KONTROLA PODATAKA U SOFTVERU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Mirjana Bojčevski</cp:lastModifiedBy>
  <cp:revision>54</cp:revision>
  <dcterms:created xsi:type="dcterms:W3CDTF">2015-11-13T09:07:23Z</dcterms:created>
  <dcterms:modified xsi:type="dcterms:W3CDTF">2017-03-28T08:23:14Z</dcterms:modified>
</cp:coreProperties>
</file>